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4" r:id="rId2"/>
    <p:sldMasterId id="2147483747" r:id="rId3"/>
  </p:sldMasterIdLst>
  <p:notesMasterIdLst>
    <p:notesMasterId r:id="rId69"/>
  </p:notesMasterIdLst>
  <p:sldIdLst>
    <p:sldId id="256" r:id="rId4"/>
    <p:sldId id="257" r:id="rId5"/>
    <p:sldId id="258" r:id="rId6"/>
    <p:sldId id="1575" r:id="rId7"/>
    <p:sldId id="1574" r:id="rId8"/>
    <p:sldId id="1577" r:id="rId9"/>
    <p:sldId id="2407" r:id="rId10"/>
    <p:sldId id="2408" r:id="rId11"/>
    <p:sldId id="2394" r:id="rId12"/>
    <p:sldId id="2396" r:id="rId13"/>
    <p:sldId id="539" r:id="rId14"/>
    <p:sldId id="2397" r:id="rId15"/>
    <p:sldId id="2410" r:id="rId16"/>
    <p:sldId id="2411" r:id="rId17"/>
    <p:sldId id="2418" r:id="rId18"/>
    <p:sldId id="2419" r:id="rId19"/>
    <p:sldId id="2420" r:id="rId20"/>
    <p:sldId id="1583" r:id="rId21"/>
    <p:sldId id="1584" r:id="rId22"/>
    <p:sldId id="270" r:id="rId23"/>
    <p:sldId id="1585" r:id="rId24"/>
    <p:sldId id="1586" r:id="rId25"/>
    <p:sldId id="1587" r:id="rId26"/>
    <p:sldId id="2422" r:id="rId27"/>
    <p:sldId id="2423" r:id="rId28"/>
    <p:sldId id="2424" r:id="rId29"/>
    <p:sldId id="2425" r:id="rId30"/>
    <p:sldId id="2427" r:id="rId31"/>
    <p:sldId id="2428" r:id="rId32"/>
    <p:sldId id="2429" r:id="rId33"/>
    <p:sldId id="2430" r:id="rId34"/>
    <p:sldId id="2432" r:id="rId35"/>
    <p:sldId id="2412" r:id="rId36"/>
    <p:sldId id="2398" r:id="rId37"/>
    <p:sldId id="2395" r:id="rId38"/>
    <p:sldId id="2399" r:id="rId39"/>
    <p:sldId id="2415" r:id="rId40"/>
    <p:sldId id="315" r:id="rId41"/>
    <p:sldId id="317" r:id="rId42"/>
    <p:sldId id="473" r:id="rId43"/>
    <p:sldId id="407" r:id="rId44"/>
    <p:sldId id="411" r:id="rId45"/>
    <p:sldId id="2406" r:id="rId46"/>
    <p:sldId id="412" r:id="rId47"/>
    <p:sldId id="413" r:id="rId48"/>
    <p:sldId id="2400" r:id="rId49"/>
    <p:sldId id="276" r:id="rId50"/>
    <p:sldId id="1589" r:id="rId51"/>
    <p:sldId id="1590" r:id="rId52"/>
    <p:sldId id="5161" r:id="rId53"/>
    <p:sldId id="5171" r:id="rId54"/>
    <p:sldId id="1582" r:id="rId55"/>
    <p:sldId id="2433" r:id="rId56"/>
    <p:sldId id="5172" r:id="rId57"/>
    <p:sldId id="5173" r:id="rId58"/>
    <p:sldId id="5174" r:id="rId59"/>
    <p:sldId id="5175" r:id="rId60"/>
    <p:sldId id="5176" r:id="rId61"/>
    <p:sldId id="5165" r:id="rId62"/>
    <p:sldId id="5166" r:id="rId63"/>
    <p:sldId id="1588" r:id="rId64"/>
    <p:sldId id="2392" r:id="rId65"/>
    <p:sldId id="2393" r:id="rId66"/>
    <p:sldId id="2417" r:id="rId67"/>
    <p:sldId id="516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B00"/>
    <a:srgbClr val="525252"/>
    <a:srgbClr val="76A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8" autoAdjust="0"/>
    <p:restoredTop sz="91581" autoAdjust="0"/>
  </p:normalViewPr>
  <p:slideViewPr>
    <p:cSldViewPr snapToGrid="0">
      <p:cViewPr varScale="1">
        <p:scale>
          <a:sx n="116" d="100"/>
          <a:sy n="116" d="100"/>
        </p:scale>
        <p:origin x="10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b="0" i="0" baseline="0">
                <a:effectLst/>
              </a:rPr>
              <a:t>Dairy cattle population versus yield</a:t>
            </a:r>
            <a:endParaRPr lang="en-US" sz="2000">
              <a:effectLst/>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118281615565747"/>
          <c:y val="8.6802721088435369E-2"/>
          <c:w val="0.79140682682085384"/>
          <c:h val="0.74516687670754767"/>
        </c:manualLayout>
      </c:layout>
      <c:barChart>
        <c:barDir val="col"/>
        <c:grouping val="clustered"/>
        <c:varyColors val="0"/>
        <c:ser>
          <c:idx val="0"/>
          <c:order val="0"/>
          <c:tx>
            <c:strRef>
              <c:f>'yield vs pop'!$D$2</c:f>
              <c:strCache>
                <c:ptCount val="1"/>
                <c:pt idx="0">
                  <c:v>Dairy cattle population (millions)</c:v>
                </c:pt>
              </c:strCache>
            </c:strRef>
          </c:tx>
          <c:spPr>
            <a:solidFill>
              <a:srgbClr val="669900"/>
            </a:solidFill>
            <a:ln>
              <a:noFill/>
            </a:ln>
            <a:effectLst/>
          </c:spPr>
          <c:invertIfNegative val="0"/>
          <c:cat>
            <c:numRef>
              <c:f>[1]Overview!$B$28:$AD$28</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'yield vs pop'!$D$3:$D$30</c:f>
              <c:numCache>
                <c:formatCode>General</c:formatCode>
                <c:ptCount val="28"/>
                <c:pt idx="0">
                  <c:v>39.5</c:v>
                </c:pt>
                <c:pt idx="1">
                  <c:v>36.9</c:v>
                </c:pt>
                <c:pt idx="2">
                  <c:v>34.5</c:v>
                </c:pt>
                <c:pt idx="3">
                  <c:v>33</c:v>
                </c:pt>
                <c:pt idx="4">
                  <c:v>32</c:v>
                </c:pt>
                <c:pt idx="5">
                  <c:v>31.5</c:v>
                </c:pt>
                <c:pt idx="6">
                  <c:v>31</c:v>
                </c:pt>
                <c:pt idx="7">
                  <c:v>30.5</c:v>
                </c:pt>
                <c:pt idx="8">
                  <c:v>30</c:v>
                </c:pt>
                <c:pt idx="9">
                  <c:v>29.25</c:v>
                </c:pt>
                <c:pt idx="10">
                  <c:v>28</c:v>
                </c:pt>
                <c:pt idx="11">
                  <c:v>27.7</c:v>
                </c:pt>
                <c:pt idx="12">
                  <c:v>27.4</c:v>
                </c:pt>
                <c:pt idx="13">
                  <c:v>27</c:v>
                </c:pt>
                <c:pt idx="14">
                  <c:v>26</c:v>
                </c:pt>
                <c:pt idx="15">
                  <c:v>25.5</c:v>
                </c:pt>
                <c:pt idx="16">
                  <c:v>25</c:v>
                </c:pt>
                <c:pt idx="17">
                  <c:v>24.5</c:v>
                </c:pt>
                <c:pt idx="18">
                  <c:v>24.4</c:v>
                </c:pt>
                <c:pt idx="19">
                  <c:v>24.3</c:v>
                </c:pt>
                <c:pt idx="20">
                  <c:v>24</c:v>
                </c:pt>
                <c:pt idx="21">
                  <c:v>23.8</c:v>
                </c:pt>
                <c:pt idx="22">
                  <c:v>23.85</c:v>
                </c:pt>
                <c:pt idx="23">
                  <c:v>23.9</c:v>
                </c:pt>
                <c:pt idx="24">
                  <c:v>23.95</c:v>
                </c:pt>
                <c:pt idx="25">
                  <c:v>24</c:v>
                </c:pt>
                <c:pt idx="26">
                  <c:v>23.95</c:v>
                </c:pt>
                <c:pt idx="27">
                  <c:v>23.8</c:v>
                </c:pt>
              </c:numCache>
            </c:numRef>
          </c:val>
          <c:extLst>
            <c:ext xmlns:c16="http://schemas.microsoft.com/office/drawing/2014/chart" uri="{C3380CC4-5D6E-409C-BE32-E72D297353CC}">
              <c16:uniqueId val="{00000000-D6CC-4B8C-BE2E-913FF9ECCC76}"/>
            </c:ext>
          </c:extLst>
        </c:ser>
        <c:dLbls>
          <c:showLegendKey val="0"/>
          <c:showVal val="0"/>
          <c:showCatName val="0"/>
          <c:showSerName val="0"/>
          <c:showPercent val="0"/>
          <c:showBubbleSize val="0"/>
        </c:dLbls>
        <c:gapWidth val="150"/>
        <c:axId val="840156488"/>
        <c:axId val="840160096"/>
      </c:barChart>
      <c:lineChart>
        <c:grouping val="standard"/>
        <c:varyColors val="0"/>
        <c:ser>
          <c:idx val="2"/>
          <c:order val="1"/>
          <c:tx>
            <c:strRef>
              <c:f>'yield vs pop'!$C$2</c:f>
              <c:strCache>
                <c:ptCount val="1"/>
                <c:pt idx="0">
                  <c:v>Milk yield (kg/head/day)</c:v>
                </c:pt>
              </c:strCache>
            </c:strRef>
          </c:tx>
          <c:spPr>
            <a:ln w="28575" cap="rnd">
              <a:solidFill>
                <a:srgbClr val="FF9900"/>
              </a:solidFill>
              <a:round/>
            </a:ln>
            <a:effectLst/>
          </c:spPr>
          <c:marker>
            <c:symbol val="none"/>
          </c:marker>
          <c:cat>
            <c:numRef>
              <c:f>[1]Overview!$B$28:$AD$28</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'yield vs pop'!$C$3:$C$30</c:f>
              <c:numCache>
                <c:formatCode>0.0</c:formatCode>
                <c:ptCount val="28"/>
                <c:pt idx="0">
                  <c:v>11.2</c:v>
                </c:pt>
                <c:pt idx="1">
                  <c:v>11.5</c:v>
                </c:pt>
                <c:pt idx="2">
                  <c:v>11.8</c:v>
                </c:pt>
                <c:pt idx="3">
                  <c:v>12.1</c:v>
                </c:pt>
                <c:pt idx="4">
                  <c:v>12.5</c:v>
                </c:pt>
                <c:pt idx="5">
                  <c:v>12.9</c:v>
                </c:pt>
                <c:pt idx="6">
                  <c:v>13.2</c:v>
                </c:pt>
                <c:pt idx="7">
                  <c:v>13.5</c:v>
                </c:pt>
                <c:pt idx="8">
                  <c:v>13.8</c:v>
                </c:pt>
                <c:pt idx="9">
                  <c:v>14</c:v>
                </c:pt>
                <c:pt idx="10">
                  <c:v>14.4</c:v>
                </c:pt>
                <c:pt idx="11">
                  <c:v>14.8</c:v>
                </c:pt>
                <c:pt idx="12">
                  <c:v>15.2</c:v>
                </c:pt>
                <c:pt idx="13">
                  <c:v>15.5</c:v>
                </c:pt>
                <c:pt idx="14">
                  <c:v>15.6</c:v>
                </c:pt>
                <c:pt idx="15">
                  <c:v>16.100000000000001</c:v>
                </c:pt>
                <c:pt idx="16">
                  <c:v>16.3</c:v>
                </c:pt>
                <c:pt idx="17">
                  <c:v>16.600000000000001</c:v>
                </c:pt>
                <c:pt idx="18">
                  <c:v>16.7</c:v>
                </c:pt>
                <c:pt idx="19">
                  <c:v>16.899999999999999</c:v>
                </c:pt>
                <c:pt idx="20">
                  <c:v>17.5</c:v>
                </c:pt>
                <c:pt idx="21">
                  <c:v>17.899999999999999</c:v>
                </c:pt>
                <c:pt idx="22">
                  <c:v>17.899999999999999</c:v>
                </c:pt>
                <c:pt idx="23">
                  <c:v>18</c:v>
                </c:pt>
                <c:pt idx="24">
                  <c:v>18.600000000000001</c:v>
                </c:pt>
                <c:pt idx="25">
                  <c:v>19</c:v>
                </c:pt>
                <c:pt idx="26">
                  <c:v>19.100000000000001</c:v>
                </c:pt>
                <c:pt idx="27">
                  <c:v>19.399999999999999</c:v>
                </c:pt>
              </c:numCache>
            </c:numRef>
          </c:val>
          <c:smooth val="0"/>
          <c:extLst>
            <c:ext xmlns:c16="http://schemas.microsoft.com/office/drawing/2014/chart" uri="{C3380CC4-5D6E-409C-BE32-E72D297353CC}">
              <c16:uniqueId val="{00000001-D6CC-4B8C-BE2E-913FF9ECCC76}"/>
            </c:ext>
          </c:extLst>
        </c:ser>
        <c:dLbls>
          <c:showLegendKey val="0"/>
          <c:showVal val="0"/>
          <c:showCatName val="0"/>
          <c:showSerName val="0"/>
          <c:showPercent val="0"/>
          <c:showBubbleSize val="0"/>
        </c:dLbls>
        <c:marker val="1"/>
        <c:smooth val="0"/>
        <c:axId val="840162720"/>
        <c:axId val="840153208"/>
      </c:lineChart>
      <c:catAx>
        <c:axId val="84016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40153208"/>
        <c:crosses val="autoZero"/>
        <c:auto val="1"/>
        <c:lblAlgn val="ctr"/>
        <c:lblOffset val="100"/>
        <c:noMultiLvlLbl val="0"/>
      </c:catAx>
      <c:valAx>
        <c:axId val="840153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i="0" u="none" strike="noStrike" baseline="0">
                    <a:effectLst/>
                  </a:rPr>
                  <a:t>Milk yield (kg/head/day)</a:t>
                </a:r>
                <a:endParaRPr lang="en-GB"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40162720"/>
        <c:crosses val="autoZero"/>
        <c:crossBetween val="between"/>
      </c:valAx>
      <c:valAx>
        <c:axId val="84016009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Dairy</a:t>
                </a:r>
                <a:r>
                  <a:rPr lang="en-GB" sz="1400" baseline="0"/>
                  <a:t> c</a:t>
                </a:r>
                <a:r>
                  <a:rPr lang="en-GB" sz="1400"/>
                  <a:t>attle population (millions)</a:t>
                </a:r>
                <a:endParaRPr lang="en-GB" sz="1400" baseline="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40156488"/>
        <c:crosses val="max"/>
        <c:crossBetween val="between"/>
      </c:valAx>
      <c:catAx>
        <c:axId val="840156488"/>
        <c:scaling>
          <c:orientation val="minMax"/>
        </c:scaling>
        <c:delete val="1"/>
        <c:axPos val="b"/>
        <c:numFmt formatCode="General" sourceLinked="1"/>
        <c:majorTickMark val="out"/>
        <c:minorTickMark val="none"/>
        <c:tickLblPos val="nextTo"/>
        <c:crossAx val="840160096"/>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Dairy cattle population versus emission</a:t>
            </a:r>
            <a:endParaRPr lang="en-GB"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20816824648511E-2"/>
          <c:y val="8.6802721088435369E-2"/>
          <c:w val="0.85285962184663222"/>
          <c:h val="0.75796278711914256"/>
        </c:manualLayout>
      </c:layout>
      <c:barChart>
        <c:barDir val="col"/>
        <c:grouping val="clustered"/>
        <c:varyColors val="0"/>
        <c:ser>
          <c:idx val="0"/>
          <c:order val="0"/>
          <c:tx>
            <c:strRef>
              <c:f>Overview!$A$31</c:f>
              <c:strCache>
                <c:ptCount val="1"/>
                <c:pt idx="0">
                  <c:v>Dairy cattle population (millions)</c:v>
                </c:pt>
              </c:strCache>
            </c:strRef>
          </c:tx>
          <c:spPr>
            <a:solidFill>
              <a:srgbClr val="669900"/>
            </a:solidFill>
            <a:ln>
              <a:noFill/>
            </a:ln>
            <a:effectLst/>
          </c:spPr>
          <c:invertIfNegative val="0"/>
          <c:cat>
            <c:numRef>
              <c:f>Overview!$B$28:$AD$28</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Overview!$B$31:$AD$31</c:f>
              <c:numCache>
                <c:formatCode>#,##0</c:formatCode>
                <c:ptCount val="29"/>
                <c:pt idx="0">
                  <c:v>39.5</c:v>
                </c:pt>
                <c:pt idx="1">
                  <c:v>36.9</c:v>
                </c:pt>
                <c:pt idx="2">
                  <c:v>34.5</c:v>
                </c:pt>
                <c:pt idx="3">
                  <c:v>33</c:v>
                </c:pt>
                <c:pt idx="4">
                  <c:v>32</c:v>
                </c:pt>
                <c:pt idx="5">
                  <c:v>31.5</c:v>
                </c:pt>
                <c:pt idx="6">
                  <c:v>31</c:v>
                </c:pt>
                <c:pt idx="7">
                  <c:v>30.5</c:v>
                </c:pt>
                <c:pt idx="8">
                  <c:v>30</c:v>
                </c:pt>
                <c:pt idx="9">
                  <c:v>29.25</c:v>
                </c:pt>
                <c:pt idx="10">
                  <c:v>28</c:v>
                </c:pt>
                <c:pt idx="11">
                  <c:v>27.7</c:v>
                </c:pt>
                <c:pt idx="12">
                  <c:v>27.4</c:v>
                </c:pt>
                <c:pt idx="13">
                  <c:v>27</c:v>
                </c:pt>
                <c:pt idx="14">
                  <c:v>26</c:v>
                </c:pt>
                <c:pt idx="15">
                  <c:v>25.5</c:v>
                </c:pt>
                <c:pt idx="16">
                  <c:v>25</c:v>
                </c:pt>
                <c:pt idx="17">
                  <c:v>24.5</c:v>
                </c:pt>
                <c:pt idx="18">
                  <c:v>24.4</c:v>
                </c:pt>
                <c:pt idx="19">
                  <c:v>24.3</c:v>
                </c:pt>
                <c:pt idx="20">
                  <c:v>24</c:v>
                </c:pt>
                <c:pt idx="21">
                  <c:v>23.8</c:v>
                </c:pt>
                <c:pt idx="22">
                  <c:v>23.85</c:v>
                </c:pt>
                <c:pt idx="23">
                  <c:v>23.470500000000001</c:v>
                </c:pt>
                <c:pt idx="24">
                  <c:v>23.603000000000002</c:v>
                </c:pt>
                <c:pt idx="25">
                  <c:v>23.64</c:v>
                </c:pt>
                <c:pt idx="26">
                  <c:v>23.604333333333333</c:v>
                </c:pt>
                <c:pt idx="27">
                  <c:v>23.462</c:v>
                </c:pt>
                <c:pt idx="28">
                  <c:v>22.981000000000002</c:v>
                </c:pt>
              </c:numCache>
            </c:numRef>
          </c:val>
          <c:extLst>
            <c:ext xmlns:c16="http://schemas.microsoft.com/office/drawing/2014/chart" uri="{C3380CC4-5D6E-409C-BE32-E72D297353CC}">
              <c16:uniqueId val="{00000000-54BD-40C2-A3B4-62FC05C0FF09}"/>
            </c:ext>
          </c:extLst>
        </c:ser>
        <c:dLbls>
          <c:showLegendKey val="0"/>
          <c:showVal val="0"/>
          <c:showCatName val="0"/>
          <c:showSerName val="0"/>
          <c:showPercent val="0"/>
          <c:showBubbleSize val="0"/>
        </c:dLbls>
        <c:gapWidth val="150"/>
        <c:axId val="840156488"/>
        <c:axId val="840160096"/>
      </c:barChart>
      <c:lineChart>
        <c:grouping val="standard"/>
        <c:varyColors val="0"/>
        <c:ser>
          <c:idx val="2"/>
          <c:order val="1"/>
          <c:tx>
            <c:strRef>
              <c:f>Overview!$A$32</c:f>
              <c:strCache>
                <c:ptCount val="1"/>
                <c:pt idx="0">
                  <c:v>Dairy cattle emission (Mt CO2eq)</c:v>
                </c:pt>
              </c:strCache>
            </c:strRef>
          </c:tx>
          <c:spPr>
            <a:ln w="28575" cap="rnd">
              <a:solidFill>
                <a:srgbClr val="FF9900"/>
              </a:solidFill>
              <a:round/>
            </a:ln>
            <a:effectLst/>
          </c:spPr>
          <c:marker>
            <c:symbol val="none"/>
          </c:marker>
          <c:cat>
            <c:numRef>
              <c:f>Overview!$B$28:$AD$28</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Overview!$B$32:$AD$32</c:f>
              <c:numCache>
                <c:formatCode>0</c:formatCode>
                <c:ptCount val="29"/>
                <c:pt idx="0">
                  <c:v>104.42529508196721</c:v>
                </c:pt>
                <c:pt idx="1">
                  <c:v>96.96634543325527</c:v>
                </c:pt>
                <c:pt idx="2">
                  <c:v>91.993712334113965</c:v>
                </c:pt>
                <c:pt idx="3">
                  <c:v>89.50739578454332</c:v>
                </c:pt>
                <c:pt idx="4">
                  <c:v>88.26423750975799</c:v>
                </c:pt>
                <c:pt idx="5">
                  <c:v>87.021079234972689</c:v>
                </c:pt>
                <c:pt idx="6">
                  <c:v>85.777920960187359</c:v>
                </c:pt>
                <c:pt idx="7">
                  <c:v>84.534762685402029</c:v>
                </c:pt>
                <c:pt idx="8">
                  <c:v>83.291604410616713</c:v>
                </c:pt>
                <c:pt idx="9">
                  <c:v>82.048446135831384</c:v>
                </c:pt>
                <c:pt idx="10">
                  <c:v>79.562129586260738</c:v>
                </c:pt>
                <c:pt idx="11">
                  <c:v>79.562129586260738</c:v>
                </c:pt>
                <c:pt idx="12">
                  <c:v>78.318971311475408</c:v>
                </c:pt>
                <c:pt idx="13">
                  <c:v>77.075813036690093</c:v>
                </c:pt>
                <c:pt idx="14">
                  <c:v>75.832654761904763</c:v>
                </c:pt>
                <c:pt idx="15">
                  <c:v>74.589496487119433</c:v>
                </c:pt>
                <c:pt idx="16">
                  <c:v>74.589496487119433</c:v>
                </c:pt>
                <c:pt idx="17">
                  <c:v>74.340864832162382</c:v>
                </c:pt>
                <c:pt idx="18">
                  <c:v>74.340864832162382</c:v>
                </c:pt>
                <c:pt idx="19">
                  <c:v>73.346338212334118</c:v>
                </c:pt>
                <c:pt idx="20">
                  <c:v>72.103179937548788</c:v>
                </c:pt>
                <c:pt idx="21">
                  <c:v>72.351811592505854</c:v>
                </c:pt>
                <c:pt idx="22">
                  <c:v>72.60044324746292</c:v>
                </c:pt>
                <c:pt idx="23">
                  <c:v>72.849074902419986</c:v>
                </c:pt>
                <c:pt idx="24">
                  <c:v>74.589496487119433</c:v>
                </c:pt>
                <c:pt idx="25">
                  <c:v>75.335391451990631</c:v>
                </c:pt>
                <c:pt idx="26">
                  <c:v>75.584023106947697</c:v>
                </c:pt>
                <c:pt idx="27">
                  <c:v>75.832654761904806</c:v>
                </c:pt>
                <c:pt idx="28">
                  <c:v>75.832654761904763</c:v>
                </c:pt>
              </c:numCache>
            </c:numRef>
          </c:val>
          <c:smooth val="0"/>
          <c:extLst>
            <c:ext xmlns:c16="http://schemas.microsoft.com/office/drawing/2014/chart" uri="{C3380CC4-5D6E-409C-BE32-E72D297353CC}">
              <c16:uniqueId val="{00000001-54BD-40C2-A3B4-62FC05C0FF09}"/>
            </c:ext>
          </c:extLst>
        </c:ser>
        <c:dLbls>
          <c:showLegendKey val="0"/>
          <c:showVal val="0"/>
          <c:showCatName val="0"/>
          <c:showSerName val="0"/>
          <c:showPercent val="0"/>
          <c:showBubbleSize val="0"/>
        </c:dLbls>
        <c:marker val="1"/>
        <c:smooth val="0"/>
        <c:axId val="840162720"/>
        <c:axId val="840153208"/>
      </c:lineChart>
      <c:catAx>
        <c:axId val="84016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40153208"/>
        <c:crosses val="autoZero"/>
        <c:auto val="1"/>
        <c:lblAlgn val="ctr"/>
        <c:lblOffset val="100"/>
        <c:noMultiLvlLbl val="0"/>
      </c:catAx>
      <c:valAx>
        <c:axId val="840153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i="0" u="none" strike="noStrike" baseline="0" dirty="0">
                    <a:effectLst/>
                  </a:rPr>
                  <a:t>Emission (Mt CO2eq)</a:t>
                </a:r>
                <a:r>
                  <a:rPr lang="en-GB" sz="1400" b="0" i="0" u="none" strike="noStrike" baseline="0" dirty="0"/>
                  <a:t> </a:t>
                </a:r>
                <a:endParaRPr lang="en-GB"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40162720"/>
        <c:crosses val="autoZero"/>
        <c:crossBetween val="between"/>
      </c:valAx>
      <c:valAx>
        <c:axId val="84016009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dirty="0"/>
                  <a:t>Population </a:t>
                </a:r>
                <a:r>
                  <a:rPr lang="en-GB" sz="1400" baseline="0" dirty="0"/>
                  <a:t>(millions)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40156488"/>
        <c:crosses val="max"/>
        <c:crossBetween val="between"/>
      </c:valAx>
      <c:catAx>
        <c:axId val="840156488"/>
        <c:scaling>
          <c:orientation val="minMax"/>
        </c:scaling>
        <c:delete val="1"/>
        <c:axPos val="b"/>
        <c:numFmt formatCode="General" sourceLinked="1"/>
        <c:majorTickMark val="out"/>
        <c:minorTickMark val="none"/>
        <c:tickLblPos val="nextTo"/>
        <c:crossAx val="840160096"/>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018F4C-8B5C-4D13-9175-E881E4937B51}" type="doc">
      <dgm:prSet loTypeId="urn:microsoft.com/office/officeart/2005/8/layout/hProcess11" loCatId="process" qsTypeId="urn:microsoft.com/office/officeart/2005/8/quickstyle/simple1" qsCatId="simple" csTypeId="urn:microsoft.com/office/officeart/2005/8/colors/accent1_2" csCatId="accent1" phldr="1"/>
      <dgm:spPr/>
    </dgm:pt>
    <dgm:pt modelId="{BF631385-D875-4798-8827-51D5E7DC3B4A}" type="pres">
      <dgm:prSet presAssocID="{B6018F4C-8B5C-4D13-9175-E881E4937B51}" presName="Name0" presStyleCnt="0">
        <dgm:presLayoutVars>
          <dgm:dir/>
          <dgm:resizeHandles val="exact"/>
        </dgm:presLayoutVars>
      </dgm:prSet>
      <dgm:spPr/>
    </dgm:pt>
    <dgm:pt modelId="{5FD5AD21-04D4-4763-8FFE-19A7A850D905}" type="pres">
      <dgm:prSet presAssocID="{B6018F4C-8B5C-4D13-9175-E881E4937B51}" presName="arrow" presStyleLbl="bgShp" presStyleIdx="0" presStyleCnt="1" custScaleY="250000" custLinFactY="51831" custLinFactNeighborX="753" custLinFactNeighborY="100000"/>
      <dgm:spPr>
        <a:noFill/>
        <a:ln w="57150">
          <a:solidFill>
            <a:schemeClr val="accent1">
              <a:lumMod val="75000"/>
            </a:schemeClr>
          </a:solidFill>
        </a:ln>
      </dgm:spPr>
    </dgm:pt>
    <dgm:pt modelId="{F5E9C3DC-C20C-454B-B04E-7A456A32DB69}" type="pres">
      <dgm:prSet presAssocID="{B6018F4C-8B5C-4D13-9175-E881E4937B51}" presName="points" presStyleCnt="0"/>
      <dgm:spPr/>
    </dgm:pt>
  </dgm:ptLst>
  <dgm:cxnLst>
    <dgm:cxn modelId="{85E78B87-178F-4DD0-8A58-410C8978B46A}" type="presOf" srcId="{B6018F4C-8B5C-4D13-9175-E881E4937B51}" destId="{BF631385-D875-4798-8827-51D5E7DC3B4A}" srcOrd="0" destOrd="0" presId="urn:microsoft.com/office/officeart/2005/8/layout/hProcess11"/>
    <dgm:cxn modelId="{ACB0A432-1B7E-49A7-A40A-D125705A6885}" type="presParOf" srcId="{BF631385-D875-4798-8827-51D5E7DC3B4A}" destId="{5FD5AD21-04D4-4763-8FFE-19A7A850D905}" srcOrd="0" destOrd="0" presId="urn:microsoft.com/office/officeart/2005/8/layout/hProcess11"/>
    <dgm:cxn modelId="{61527BBC-2902-477B-933A-D408FDF61C14}" type="presParOf" srcId="{BF631385-D875-4798-8827-51D5E7DC3B4A}" destId="{F5E9C3DC-C20C-454B-B04E-7A456A32DB69}" srcOrd="1"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5AD21-04D4-4763-8FFE-19A7A850D905}">
      <dsp:nvSpPr>
        <dsp:cNvPr id="0" name=""/>
        <dsp:cNvSpPr/>
      </dsp:nvSpPr>
      <dsp:spPr>
        <a:xfrm>
          <a:off x="0" y="0"/>
          <a:ext cx="8759299" cy="902825"/>
        </a:xfrm>
        <a:prstGeom prst="notchedRightArrow">
          <a:avLst/>
        </a:prstGeom>
        <a:noFill/>
        <a:ln w="57150">
          <a:solidFill>
            <a:schemeClr val="accent1">
              <a:lumMod val="75000"/>
            </a:schemeClr>
          </a:solid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3AE2C-480E-4AFE-948F-63C6AEEDA9FC}" type="datetimeFigureOut">
              <a:rPr lang="en-GB" smtClean="0"/>
              <a:t>13/10/2021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420133-781C-4E2D-93A4-7C55CDE22EC3}" type="slidenum">
              <a:rPr lang="en-GB" smtClean="0"/>
              <a:t>‹#›</a:t>
            </a:fld>
            <a:endParaRPr lang="en-GB"/>
          </a:p>
        </p:txBody>
      </p:sp>
    </p:spTree>
    <p:extLst>
      <p:ext uri="{BB962C8B-B14F-4D97-AF65-F5344CB8AC3E}">
        <p14:creationId xmlns:p14="http://schemas.microsoft.com/office/powerpoint/2010/main" val="374629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ustainablefoodtrust.org/key-issues/true-cost-accounti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noProof="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CF2995-AB43-4B7C-B8CD-9DC7C3692A9C}"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1156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der </a:t>
            </a:r>
            <a:r>
              <a:rPr lang="en-GB" dirty="0" err="1"/>
              <a:t>Konsumenten</a:t>
            </a:r>
            <a:r>
              <a:rPr lang="en-GB" dirty="0"/>
              <a:t> </a:t>
            </a:r>
            <a:r>
              <a:rPr lang="en-GB" dirty="0" err="1"/>
              <a:t>fuer</a:t>
            </a:r>
            <a:r>
              <a:rPr lang="en-GB" dirty="0"/>
              <a:t> </a:t>
            </a:r>
            <a:r>
              <a:rPr lang="en-GB" dirty="0" err="1"/>
              <a:t>gesunde</a:t>
            </a:r>
            <a:r>
              <a:rPr lang="en-GB" dirty="0"/>
              <a:t> und </a:t>
            </a:r>
            <a:r>
              <a:rPr lang="en-GB" dirty="0" err="1"/>
              <a:t>nachhaltige</a:t>
            </a:r>
            <a:r>
              <a:rPr lang="en-GB" dirty="0"/>
              <a:t> </a:t>
            </a:r>
            <a:r>
              <a:rPr lang="en-GB" dirty="0" err="1"/>
              <a:t>Lebensmittel</a:t>
            </a:r>
            <a:r>
              <a:rPr lang="en-GB" dirty="0"/>
              <a:t> – </a:t>
            </a:r>
            <a:r>
              <a:rPr lang="en-GB" dirty="0" err="1"/>
              <a:t>Herkunft</a:t>
            </a:r>
            <a:r>
              <a:rPr lang="en-GB" dirty="0"/>
              <a:t>, </a:t>
            </a:r>
            <a:r>
              <a:rPr lang="en-GB" dirty="0" err="1"/>
              <a:t>Ernaehrung</a:t>
            </a:r>
            <a:r>
              <a:rPr lang="en-GB" dirty="0"/>
              <a:t>, Umwelt information/ </a:t>
            </a:r>
            <a:r>
              <a:rPr lang="en-GB" dirty="0" err="1"/>
              <a:t>Etiekktierung</a:t>
            </a:r>
            <a:r>
              <a:rPr lang="en-GB" dirty="0"/>
              <a:t> (</a:t>
            </a:r>
            <a:r>
              <a:rPr lang="en-GB" dirty="0" err="1"/>
              <a:t>oftmals</a:t>
            </a:r>
            <a:r>
              <a:rPr lang="en-GB" dirty="0"/>
              <a:t> </a:t>
            </a:r>
            <a:r>
              <a:rPr lang="en-GB" dirty="0" err="1"/>
              <a:t>auch</a:t>
            </a:r>
            <a:r>
              <a:rPr lang="en-GB" dirty="0"/>
              <a:t> </a:t>
            </a:r>
            <a:r>
              <a:rPr lang="en-GB" dirty="0" err="1"/>
              <a:t>mit</a:t>
            </a:r>
            <a:r>
              <a:rPr lang="en-GB" dirty="0"/>
              <a:t> </a:t>
            </a:r>
            <a:r>
              <a:rPr lang="en-GB" dirty="0" err="1"/>
              <a:t>Tierwohl</a:t>
            </a:r>
            <a:r>
              <a:rPr lang="en-GB" dirty="0"/>
              <a:t>) </a:t>
            </a:r>
          </a:p>
        </p:txBody>
      </p:sp>
      <p:sp>
        <p:nvSpPr>
          <p:cNvPr id="4" name="Slide Number Placeholder 3"/>
          <p:cNvSpPr>
            <a:spLocks noGrp="1"/>
          </p:cNvSpPr>
          <p:nvPr>
            <p:ph type="sldNum" sz="quarter" idx="5"/>
          </p:nvPr>
        </p:nvSpPr>
        <p:spPr/>
        <p:txBody>
          <a:bodyPr/>
          <a:lstStyle/>
          <a:p>
            <a:fld id="{E8420133-781C-4E2D-93A4-7C55CDE22EC3}" type="slidenum">
              <a:rPr lang="en-GB" smtClean="0"/>
              <a:t>23</a:t>
            </a:fld>
            <a:endParaRPr lang="en-GB"/>
          </a:p>
        </p:txBody>
      </p:sp>
    </p:spTree>
    <p:extLst>
      <p:ext uri="{BB962C8B-B14F-4D97-AF65-F5344CB8AC3E}">
        <p14:creationId xmlns:p14="http://schemas.microsoft.com/office/powerpoint/2010/main" val="112091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True Cost Accounting - Sustainable Food Trust - Sustainable Food Trust</a:t>
            </a:r>
            <a:endParaRPr lang="en-GB" dirty="0"/>
          </a:p>
        </p:txBody>
      </p:sp>
      <p:sp>
        <p:nvSpPr>
          <p:cNvPr id="4" name="Slide Number Placeholder 3"/>
          <p:cNvSpPr>
            <a:spLocks noGrp="1"/>
          </p:cNvSpPr>
          <p:nvPr>
            <p:ph type="sldNum" sz="quarter" idx="5"/>
          </p:nvPr>
        </p:nvSpPr>
        <p:spPr/>
        <p:txBody>
          <a:bodyPr/>
          <a:lstStyle/>
          <a:p>
            <a:fld id="{E8420133-781C-4E2D-93A4-7C55CDE22EC3}" type="slidenum">
              <a:rPr lang="en-GB" smtClean="0"/>
              <a:t>35</a:t>
            </a:fld>
            <a:endParaRPr lang="en-GB"/>
          </a:p>
        </p:txBody>
      </p:sp>
    </p:spTree>
    <p:extLst>
      <p:ext uri="{BB962C8B-B14F-4D97-AF65-F5344CB8AC3E}">
        <p14:creationId xmlns:p14="http://schemas.microsoft.com/office/powerpoint/2010/main" val="2822356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3EE209AD-DDE8-454F-A287-5D0E630FD74D}"/>
              </a:ext>
            </a:extLst>
          </p:cNvPr>
          <p:cNvPicPr>
            <a:picLocks noChangeAspect="1"/>
          </p:cNvPicPr>
          <p:nvPr userDrawn="1"/>
        </p:nvPicPr>
        <p:blipFill rotWithShape="1">
          <a:blip r:embed="rId2"/>
          <a:srcRect t="15667" r="45295" b="38139"/>
          <a:stretch/>
        </p:blipFill>
        <p:spPr>
          <a:xfrm>
            <a:off x="1" y="0"/>
            <a:ext cx="12192000" cy="6858000"/>
          </a:xfrm>
          <a:prstGeom prst="rect">
            <a:avLst/>
          </a:prstGeom>
        </p:spPr>
      </p:pic>
      <p:pic>
        <p:nvPicPr>
          <p:cNvPr id="8" name="Picture 7">
            <a:extLst>
              <a:ext uri="{FF2B5EF4-FFF2-40B4-BE49-F238E27FC236}">
                <a16:creationId xmlns:a16="http://schemas.microsoft.com/office/drawing/2014/main" id="{3CDDB246-3DDE-4FC4-9E05-9775296CA3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357" y="280416"/>
            <a:ext cx="1519019" cy="1063828"/>
          </a:xfrm>
          <a:prstGeom prst="rect">
            <a:avLst/>
          </a:prstGeom>
        </p:spPr>
      </p:pic>
    </p:spTree>
    <p:extLst>
      <p:ext uri="{BB962C8B-B14F-4D97-AF65-F5344CB8AC3E}">
        <p14:creationId xmlns:p14="http://schemas.microsoft.com/office/powerpoint/2010/main" val="2799277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C5FC3C-1C77-4A5F-80A9-8DCBC1C26CC2}" type="slidenum">
              <a:rPr lang="en-GB" smtClean="0"/>
              <a:pPr/>
              <a:t>‹#›</a:t>
            </a:fld>
            <a:endParaRPr lang="en-GB">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5836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C5FC3C-1C77-4A5F-80A9-8DCBC1C26CC2}" type="slidenum">
              <a:rPr lang="en-GB" smtClean="0"/>
              <a:pPr/>
              <a:t>‹#›</a:t>
            </a:fld>
            <a:endParaRPr lang="en-GB">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880447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4726-2F74-4DC5-A047-DBE70CC9D3D8}"/>
              </a:ext>
            </a:extLst>
          </p:cNvPr>
          <p:cNvSpPr>
            <a:spLocks noGrp="1"/>
          </p:cNvSpPr>
          <p:nvPr>
            <p:ph type="title"/>
          </p:nvPr>
        </p:nvSpPr>
        <p:spPr>
          <a:xfrm>
            <a:off x="447209" y="365125"/>
            <a:ext cx="11289519" cy="823595"/>
          </a:xfrm>
        </p:spPr>
        <p:txBody>
          <a:bodyPr anchor="t"/>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E53C34C-4F4E-4CFF-AC86-E0D57D7889E0}"/>
              </a:ext>
            </a:extLst>
          </p:cNvPr>
          <p:cNvSpPr>
            <a:spLocks noGrp="1"/>
          </p:cNvSpPr>
          <p:nvPr>
            <p:ph idx="1"/>
          </p:nvPr>
        </p:nvSpPr>
        <p:spPr>
          <a:xfrm>
            <a:off x="451240" y="1288146"/>
            <a:ext cx="11289519" cy="557166"/>
          </a:xfrm>
        </p:spPr>
        <p:txBody>
          <a:bodyPr/>
          <a:lstStyle>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06E2A4F5-E4C2-4A08-96EF-A1C3022D320F}"/>
              </a:ext>
            </a:extLst>
          </p:cNvPr>
          <p:cNvSpPr>
            <a:spLocks noGrp="1"/>
          </p:cNvSpPr>
          <p:nvPr>
            <p:ph type="sldNum" sz="quarter" idx="12"/>
          </p:nvPr>
        </p:nvSpPr>
        <p:spPr>
          <a:xfrm>
            <a:off x="8993528" y="6356353"/>
            <a:ext cx="2743200" cy="365125"/>
          </a:xfrm>
        </p:spPr>
        <p:txBody>
          <a:bodyPr/>
          <a:lstStyle>
            <a:lvl1pPr>
              <a:defRPr>
                <a:solidFill>
                  <a:schemeClr val="accent4"/>
                </a:solidFill>
                <a:latin typeface="Segoe UI Semilight" panose="020B0402040204020203" pitchFamily="34" charset="0"/>
                <a:cs typeface="Segoe UI Semilight" panose="020B0402040204020203" pitchFamily="34" charset="0"/>
              </a:defRPr>
            </a:lvl1pPr>
          </a:lstStyle>
          <a:p>
            <a:fld id="{EFC5FC3C-1C77-4A5F-80A9-8DCBC1C26CC2}" type="slidenum">
              <a:rPr lang="en-GB" smtClean="0"/>
              <a:pPr/>
              <a:t>‹#›</a:t>
            </a:fld>
            <a:endParaRPr lang="en-GB">
              <a:latin typeface="Segoe UI Semilight" panose="020B0402040204020203" pitchFamily="34" charset="0"/>
              <a:cs typeface="Segoe UI Semilight" panose="020B0402040204020203" pitchFamily="34" charset="0"/>
            </a:endParaRPr>
          </a:p>
        </p:txBody>
      </p:sp>
      <p:pic>
        <p:nvPicPr>
          <p:cNvPr id="10" name="Picture 9">
            <a:extLst>
              <a:ext uri="{FF2B5EF4-FFF2-40B4-BE49-F238E27FC236}">
                <a16:creationId xmlns:a16="http://schemas.microsoft.com/office/drawing/2014/main" id="{4FD08BDA-9795-4F31-8248-B81E9B973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209" y="6137793"/>
            <a:ext cx="795566" cy="557166"/>
          </a:xfrm>
          <a:prstGeom prst="rect">
            <a:avLst/>
          </a:prstGeom>
        </p:spPr>
      </p:pic>
      <p:sp>
        <p:nvSpPr>
          <p:cNvPr id="17" name="Content Placeholder 2">
            <a:extLst>
              <a:ext uri="{FF2B5EF4-FFF2-40B4-BE49-F238E27FC236}">
                <a16:creationId xmlns:a16="http://schemas.microsoft.com/office/drawing/2014/main" id="{6CB0DEF8-FB43-409A-BC0B-CD76CDDCF36D}"/>
              </a:ext>
            </a:extLst>
          </p:cNvPr>
          <p:cNvSpPr>
            <a:spLocks noGrp="1"/>
          </p:cNvSpPr>
          <p:nvPr>
            <p:ph idx="13"/>
          </p:nvPr>
        </p:nvSpPr>
        <p:spPr>
          <a:xfrm>
            <a:off x="447209" y="2163166"/>
            <a:ext cx="11289519" cy="557166"/>
          </a:xfrm>
        </p:spPr>
        <p:txBody>
          <a:bodyPr>
            <a:normAutofit/>
          </a:bodyPr>
          <a:lstStyle>
            <a:lvl1pPr>
              <a:defRPr sz="1800">
                <a:solidFill>
                  <a:schemeClr val="bg2">
                    <a:lumMod val="50000"/>
                  </a:schemeClr>
                </a:solidFill>
                <a:latin typeface="Segoe UI Semibold" panose="020B0702040204020203" pitchFamily="34" charset="0"/>
                <a:cs typeface="Segoe UI Semibold" panose="020B0702040204020203" pitchFamily="34" charset="0"/>
              </a:defRPr>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1682273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ound pictur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cxnSp>
        <p:nvCxnSpPr>
          <p:cNvPr id="4" name="Straight Connector 3"/>
          <p:cNvCxnSpPr/>
          <p:nvPr userDrawn="1"/>
        </p:nvCxnSpPr>
        <p:spPr>
          <a:xfrm flipH="1">
            <a:off x="838201" y="2"/>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p:nvPr>
        </p:nvSpPr>
        <p:spPr>
          <a:xfrm>
            <a:off x="970723" y="482862"/>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12" name="Picture Placeholder 11"/>
          <p:cNvSpPr>
            <a:spLocks noGrp="1"/>
          </p:cNvSpPr>
          <p:nvPr>
            <p:ph type="pic" sz="quarter" idx="11"/>
          </p:nvPr>
        </p:nvSpPr>
        <p:spPr>
          <a:xfrm>
            <a:off x="969964" y="1843397"/>
            <a:ext cx="2138669" cy="2138669"/>
          </a:xfrm>
          <a:prstGeom prst="ellipse">
            <a:avLst/>
          </a:prstGeom>
          <a:solidFill>
            <a:schemeClr val="bg2"/>
          </a:solidFill>
        </p:spPr>
        <p:txBody>
          <a:bodyPr/>
          <a:lstStyle/>
          <a:p>
            <a:r>
              <a:rPr lang="en-US"/>
              <a:t>Click icon to add picture</a:t>
            </a:r>
            <a:endParaRPr lang="en-GB"/>
          </a:p>
        </p:txBody>
      </p:sp>
      <p:sp>
        <p:nvSpPr>
          <p:cNvPr id="13" name="Picture Placeholder 11"/>
          <p:cNvSpPr>
            <a:spLocks noGrp="1"/>
          </p:cNvSpPr>
          <p:nvPr>
            <p:ph type="pic" sz="quarter" idx="12"/>
          </p:nvPr>
        </p:nvSpPr>
        <p:spPr>
          <a:xfrm>
            <a:off x="3581400" y="1843396"/>
            <a:ext cx="2138669" cy="2138669"/>
          </a:xfrm>
          <a:prstGeom prst="ellipse">
            <a:avLst/>
          </a:prstGeom>
          <a:solidFill>
            <a:schemeClr val="bg2"/>
          </a:solidFill>
        </p:spPr>
        <p:txBody>
          <a:bodyPr/>
          <a:lstStyle/>
          <a:p>
            <a:r>
              <a:rPr lang="en-US"/>
              <a:t>Click icon to add picture</a:t>
            </a:r>
            <a:endParaRPr lang="en-GB"/>
          </a:p>
        </p:txBody>
      </p:sp>
      <p:sp>
        <p:nvSpPr>
          <p:cNvPr id="14" name="Picture Placeholder 11"/>
          <p:cNvSpPr>
            <a:spLocks noGrp="1"/>
          </p:cNvSpPr>
          <p:nvPr>
            <p:ph type="pic" sz="quarter" idx="13"/>
          </p:nvPr>
        </p:nvSpPr>
        <p:spPr>
          <a:xfrm>
            <a:off x="6192838" y="1843395"/>
            <a:ext cx="2138669" cy="2138669"/>
          </a:xfrm>
          <a:prstGeom prst="ellipse">
            <a:avLst/>
          </a:prstGeom>
          <a:solidFill>
            <a:schemeClr val="bg2"/>
          </a:solidFill>
        </p:spPr>
        <p:txBody>
          <a:bodyPr/>
          <a:lstStyle/>
          <a:p>
            <a:r>
              <a:rPr lang="en-US"/>
              <a:t>Click icon to add picture</a:t>
            </a:r>
            <a:endParaRPr lang="en-GB"/>
          </a:p>
        </p:txBody>
      </p:sp>
      <p:sp>
        <p:nvSpPr>
          <p:cNvPr id="15" name="Picture Placeholder 11"/>
          <p:cNvSpPr>
            <a:spLocks noGrp="1"/>
          </p:cNvSpPr>
          <p:nvPr>
            <p:ph type="pic" sz="quarter" idx="14"/>
          </p:nvPr>
        </p:nvSpPr>
        <p:spPr>
          <a:xfrm>
            <a:off x="8804275" y="1843394"/>
            <a:ext cx="2138669" cy="2138669"/>
          </a:xfrm>
          <a:prstGeom prst="ellipse">
            <a:avLst/>
          </a:prstGeom>
          <a:solidFill>
            <a:schemeClr val="bg2"/>
          </a:solidFill>
        </p:spPr>
        <p:txBody>
          <a:bodyPr/>
          <a:lstStyle/>
          <a:p>
            <a:r>
              <a:rPr lang="en-US"/>
              <a:t>Click icon to add picture</a:t>
            </a:r>
            <a:endParaRPr lang="en-GB"/>
          </a:p>
        </p:txBody>
      </p:sp>
      <p:cxnSp>
        <p:nvCxnSpPr>
          <p:cNvPr id="9" name="Straight Connector 8"/>
          <p:cNvCxnSpPr/>
          <p:nvPr userDrawn="1"/>
        </p:nvCxnSpPr>
        <p:spPr bwMode="auto">
          <a:xfrm>
            <a:off x="3349671"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userDrawn="1"/>
        </p:nvCxnSpPr>
        <p:spPr bwMode="auto">
          <a:xfrm>
            <a:off x="5970419"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8591167"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Content Placeholder 7"/>
          <p:cNvSpPr>
            <a:spLocks noGrp="1"/>
          </p:cNvSpPr>
          <p:nvPr>
            <p:ph sz="quarter" idx="15"/>
          </p:nvPr>
        </p:nvSpPr>
        <p:spPr>
          <a:xfrm>
            <a:off x="997897" y="4260556"/>
            <a:ext cx="2082800" cy="1249363"/>
          </a:xfrm>
        </p:spPr>
        <p:txBody>
          <a:bodyPr/>
          <a:lstStyle>
            <a:lvl1pPr marL="0" indent="0" algn="ctr">
              <a:buNone/>
              <a:defRPr sz="1500"/>
            </a:lvl1pPr>
          </a:lstStyle>
          <a:p>
            <a:pPr lvl="0"/>
            <a:r>
              <a:rPr lang="en-US"/>
              <a:t>Edit Master text styles</a:t>
            </a:r>
          </a:p>
        </p:txBody>
      </p:sp>
      <p:sp>
        <p:nvSpPr>
          <p:cNvPr id="16" name="Content Placeholder 7"/>
          <p:cNvSpPr>
            <a:spLocks noGrp="1"/>
          </p:cNvSpPr>
          <p:nvPr>
            <p:ph sz="quarter" idx="16"/>
          </p:nvPr>
        </p:nvSpPr>
        <p:spPr>
          <a:xfrm>
            <a:off x="3618645" y="4260556"/>
            <a:ext cx="2082800" cy="1249363"/>
          </a:xfrm>
        </p:spPr>
        <p:txBody>
          <a:bodyPr/>
          <a:lstStyle>
            <a:lvl1pPr marL="0" indent="0" algn="ctr">
              <a:buNone/>
              <a:defRPr sz="1500"/>
            </a:lvl1pPr>
          </a:lstStyle>
          <a:p>
            <a:pPr lvl="0"/>
            <a:r>
              <a:rPr lang="en-US"/>
              <a:t>Edit Master text styles</a:t>
            </a:r>
          </a:p>
        </p:txBody>
      </p:sp>
      <p:sp>
        <p:nvSpPr>
          <p:cNvPr id="17" name="Content Placeholder 7"/>
          <p:cNvSpPr>
            <a:spLocks noGrp="1"/>
          </p:cNvSpPr>
          <p:nvPr>
            <p:ph sz="quarter" idx="17"/>
          </p:nvPr>
        </p:nvSpPr>
        <p:spPr>
          <a:xfrm>
            <a:off x="6239393" y="4260556"/>
            <a:ext cx="2082800" cy="1249363"/>
          </a:xfrm>
        </p:spPr>
        <p:txBody>
          <a:bodyPr/>
          <a:lstStyle>
            <a:lvl1pPr marL="0" indent="0" algn="ctr">
              <a:buNone/>
              <a:defRPr sz="1500"/>
            </a:lvl1pPr>
          </a:lstStyle>
          <a:p>
            <a:pPr lvl="0"/>
            <a:r>
              <a:rPr lang="en-US"/>
              <a:t>Edit Master text styles</a:t>
            </a:r>
          </a:p>
        </p:txBody>
      </p:sp>
      <p:sp>
        <p:nvSpPr>
          <p:cNvPr id="18" name="Content Placeholder 7"/>
          <p:cNvSpPr>
            <a:spLocks noGrp="1"/>
          </p:cNvSpPr>
          <p:nvPr>
            <p:ph sz="quarter" idx="18"/>
          </p:nvPr>
        </p:nvSpPr>
        <p:spPr>
          <a:xfrm>
            <a:off x="8860143" y="4260556"/>
            <a:ext cx="2082800" cy="1249363"/>
          </a:xfrm>
        </p:spPr>
        <p:txBody>
          <a:bodyPr/>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3591789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657600" y="1847115"/>
            <a:ext cx="11198400" cy="4100719"/>
          </a:xfrm>
        </p:spPr>
        <p:txBody>
          <a:bodyPr/>
          <a:lstStyle>
            <a:lvl1pPr>
              <a:lnSpc>
                <a:spcPts val="2667"/>
              </a:lnSpc>
              <a:spcBef>
                <a:spcPts val="1333"/>
              </a:spcBef>
              <a:defRPr sz="2133"/>
            </a:lvl1pPr>
            <a:lvl2pPr>
              <a:lnSpc>
                <a:spcPts val="2667"/>
              </a:lnSpc>
              <a:spcBef>
                <a:spcPts val="800"/>
              </a:spcBef>
              <a:buClr>
                <a:schemeClr val="bg2"/>
              </a:buClr>
              <a:defRPr sz="2133"/>
            </a:lvl2pPr>
            <a:lvl3pPr>
              <a:lnSpc>
                <a:spcPts val="2667"/>
              </a:lnSpc>
              <a:spcBef>
                <a:spcPts val="800"/>
              </a:spcBef>
              <a:defRPr sz="2133"/>
            </a:lvl3pPr>
            <a:lvl4pPr>
              <a:lnSpc>
                <a:spcPts val="2667"/>
              </a:lnSpc>
              <a:spcBef>
                <a:spcPts val="800"/>
              </a:spcBef>
              <a:defRPr sz="2133"/>
            </a:lvl4pPr>
            <a:lvl5pPr>
              <a:lnSpc>
                <a:spcPts val="2667"/>
              </a:lnSpc>
              <a:spcBef>
                <a:spcPts val="800"/>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tel 4"/>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4031503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8C9E5D-FF2B-4B3D-9995-ABDE6FC49DEF}"/>
              </a:ext>
            </a:extLst>
          </p:cNvPr>
          <p:cNvPicPr>
            <a:picLocks noChangeAspect="1"/>
          </p:cNvPicPr>
          <p:nvPr userDrawn="1"/>
        </p:nvPicPr>
        <p:blipFill rotWithShape="1">
          <a:blip r:embed="rId2"/>
          <a:srcRect t="15667" r="45295" b="38139"/>
          <a:stretch/>
        </p:blipFill>
        <p:spPr>
          <a:xfrm>
            <a:off x="1" y="0"/>
            <a:ext cx="12192000" cy="6858000"/>
          </a:xfrm>
          <a:prstGeom prst="rect">
            <a:avLst/>
          </a:prstGeom>
        </p:spPr>
      </p:pic>
      <p:sp>
        <p:nvSpPr>
          <p:cNvPr id="2" name="Title 1">
            <a:extLst>
              <a:ext uri="{FF2B5EF4-FFF2-40B4-BE49-F238E27FC236}">
                <a16:creationId xmlns:a16="http://schemas.microsoft.com/office/drawing/2014/main" id="{E3482DE3-6F41-44F4-B408-CCFDFC059A1F}"/>
              </a:ext>
            </a:extLst>
          </p:cNvPr>
          <p:cNvSpPr>
            <a:spLocks noGrp="1"/>
          </p:cNvSpPr>
          <p:nvPr>
            <p:ph type="ctrTitle"/>
          </p:nvPr>
        </p:nvSpPr>
        <p:spPr>
          <a:xfrm>
            <a:off x="4981" y="2375066"/>
            <a:ext cx="9144000" cy="1073651"/>
          </a:xfrm>
          <a:prstGeom prst="rect">
            <a:avLst/>
          </a:prstGeom>
          <a:solidFill>
            <a:schemeClr val="bg1">
              <a:alpha val="78000"/>
            </a:schemeClr>
          </a:solidFill>
        </p:spPr>
        <p:txBody>
          <a:bodyPr anchor="ctr">
            <a:normAutofit/>
          </a:bodyPr>
          <a:lstStyle>
            <a:lvl1pPr marL="266700" indent="0" algn="l">
              <a:defRPr sz="4800">
                <a:solidFill>
                  <a:schemeClr val="accent1"/>
                </a:solidFill>
                <a:latin typeface="Segoe UI Semibold" panose="020B0702040204020203" pitchFamily="34" charset="0"/>
                <a:cs typeface="Segoe UI Semibold" panose="020B0702040204020203"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F5A5499-3FE6-45BF-8E82-011274053FA5}"/>
              </a:ext>
            </a:extLst>
          </p:cNvPr>
          <p:cNvSpPr>
            <a:spLocks noGrp="1"/>
          </p:cNvSpPr>
          <p:nvPr>
            <p:ph type="subTitle" idx="1"/>
          </p:nvPr>
        </p:nvSpPr>
        <p:spPr>
          <a:xfrm>
            <a:off x="4981" y="3448717"/>
            <a:ext cx="9144000" cy="725705"/>
          </a:xfrm>
          <a:solidFill>
            <a:schemeClr val="bg1">
              <a:alpha val="82000"/>
            </a:schemeClr>
          </a:solidFill>
        </p:spPr>
        <p:txBody>
          <a:bodyPr anchor="ctr">
            <a:normAutofit/>
          </a:bodyPr>
          <a:lstStyle>
            <a:lvl1pPr marL="266700" indent="0" algn="l">
              <a:buNone/>
              <a:defRPr sz="3200">
                <a:solidFill>
                  <a:schemeClr val="accent4"/>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 name="Picture 8">
            <a:extLst>
              <a:ext uri="{FF2B5EF4-FFF2-40B4-BE49-F238E27FC236}">
                <a16:creationId xmlns:a16="http://schemas.microsoft.com/office/drawing/2014/main" id="{A736E40B-9A67-467E-87B9-B49864B63F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357" y="280416"/>
            <a:ext cx="1519019" cy="1063828"/>
          </a:xfrm>
          <a:prstGeom prst="rect">
            <a:avLst/>
          </a:prstGeom>
        </p:spPr>
      </p:pic>
    </p:spTree>
    <p:extLst>
      <p:ext uri="{BB962C8B-B14F-4D97-AF65-F5344CB8AC3E}">
        <p14:creationId xmlns:p14="http://schemas.microsoft.com/office/powerpoint/2010/main" val="2296543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4726-2F74-4DC5-A047-DBE70CC9D3D8}"/>
              </a:ext>
            </a:extLst>
          </p:cNvPr>
          <p:cNvSpPr>
            <a:spLocks noGrp="1"/>
          </p:cNvSpPr>
          <p:nvPr>
            <p:ph type="title"/>
          </p:nvPr>
        </p:nvSpPr>
        <p:spPr>
          <a:xfrm>
            <a:off x="447209" y="365125"/>
            <a:ext cx="11289519" cy="823595"/>
          </a:xfrm>
        </p:spPr>
        <p:txBody>
          <a:bodyPr anchor="t"/>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E53C34C-4F4E-4CFF-AC86-E0D57D7889E0}"/>
              </a:ext>
            </a:extLst>
          </p:cNvPr>
          <p:cNvSpPr>
            <a:spLocks noGrp="1"/>
          </p:cNvSpPr>
          <p:nvPr>
            <p:ph idx="1"/>
          </p:nvPr>
        </p:nvSpPr>
        <p:spPr>
          <a:xfrm>
            <a:off x="451240" y="1288146"/>
            <a:ext cx="11289519" cy="557166"/>
          </a:xfrm>
        </p:spPr>
        <p:txBody>
          <a:bodyPr/>
          <a:lstStyle>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06E2A4F5-E4C2-4A08-96EF-A1C3022D320F}"/>
              </a:ext>
            </a:extLst>
          </p:cNvPr>
          <p:cNvSpPr>
            <a:spLocks noGrp="1"/>
          </p:cNvSpPr>
          <p:nvPr>
            <p:ph type="sldNum" sz="quarter" idx="12"/>
          </p:nvPr>
        </p:nvSpPr>
        <p:spPr>
          <a:xfrm>
            <a:off x="8993528" y="6356353"/>
            <a:ext cx="2743200" cy="365125"/>
          </a:xfrm>
        </p:spPr>
        <p:txBody>
          <a:bodyPr/>
          <a:lstStyle>
            <a:lvl1pPr>
              <a:defRPr>
                <a:solidFill>
                  <a:schemeClr val="accent4"/>
                </a:solidFill>
                <a:latin typeface="Segoe UI Semilight" panose="020B0402040204020203" pitchFamily="34" charset="0"/>
                <a:cs typeface="Segoe UI Semilight" panose="020B0402040204020203" pitchFamily="34" charset="0"/>
              </a:defRPr>
            </a:lvl1pPr>
          </a:lstStyle>
          <a:p>
            <a:fld id="{EFC5FC3C-1C77-4A5F-80A9-8DCBC1C26CC2}" type="slidenum">
              <a:rPr lang="en-GB" smtClean="0"/>
              <a:pPr/>
              <a:t>‹#›</a:t>
            </a:fld>
            <a:endParaRPr lang="en-GB">
              <a:latin typeface="Segoe UI Semilight" panose="020B0402040204020203" pitchFamily="34" charset="0"/>
              <a:cs typeface="Segoe UI Semilight" panose="020B0402040204020203" pitchFamily="34" charset="0"/>
            </a:endParaRPr>
          </a:p>
        </p:txBody>
      </p:sp>
      <p:pic>
        <p:nvPicPr>
          <p:cNvPr id="10" name="Picture 9">
            <a:extLst>
              <a:ext uri="{FF2B5EF4-FFF2-40B4-BE49-F238E27FC236}">
                <a16:creationId xmlns:a16="http://schemas.microsoft.com/office/drawing/2014/main" id="{4FD08BDA-9795-4F31-8248-B81E9B973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209" y="6137793"/>
            <a:ext cx="795566" cy="557166"/>
          </a:xfrm>
          <a:prstGeom prst="rect">
            <a:avLst/>
          </a:prstGeom>
        </p:spPr>
      </p:pic>
      <p:sp>
        <p:nvSpPr>
          <p:cNvPr id="17" name="Content Placeholder 2">
            <a:extLst>
              <a:ext uri="{FF2B5EF4-FFF2-40B4-BE49-F238E27FC236}">
                <a16:creationId xmlns:a16="http://schemas.microsoft.com/office/drawing/2014/main" id="{6CB0DEF8-FB43-409A-BC0B-CD76CDDCF36D}"/>
              </a:ext>
            </a:extLst>
          </p:cNvPr>
          <p:cNvSpPr>
            <a:spLocks noGrp="1"/>
          </p:cNvSpPr>
          <p:nvPr>
            <p:ph idx="13"/>
          </p:nvPr>
        </p:nvSpPr>
        <p:spPr>
          <a:xfrm>
            <a:off x="447209" y="2163166"/>
            <a:ext cx="11289519" cy="557166"/>
          </a:xfrm>
        </p:spPr>
        <p:txBody>
          <a:bodyPr>
            <a:normAutofit/>
          </a:bodyPr>
          <a:lstStyle>
            <a:lvl1pPr>
              <a:defRPr sz="1800">
                <a:solidFill>
                  <a:schemeClr val="bg2">
                    <a:lumMod val="50000"/>
                  </a:schemeClr>
                </a:solidFill>
                <a:latin typeface="Segoe UI Semibold" panose="020B0702040204020203" pitchFamily="34" charset="0"/>
                <a:cs typeface="Segoe UI Semibold" panose="020B0702040204020203" pitchFamily="34" charset="0"/>
              </a:defRPr>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228350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A510-55F8-4A58-AFE2-17EAD927DFA4}"/>
              </a:ext>
            </a:extLst>
          </p:cNvPr>
          <p:cNvSpPr>
            <a:spLocks noGrp="1"/>
          </p:cNvSpPr>
          <p:nvPr>
            <p:ph type="title"/>
          </p:nvPr>
        </p:nvSpPr>
        <p:spPr/>
        <p:txBody>
          <a:bodyPr anchor="t"/>
          <a:lstStyle>
            <a:lvl1pPr>
              <a:lnSpc>
                <a:spcPct val="100000"/>
              </a:lnSpc>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1D69575-A9D5-473D-9FE9-774D34D7B829}"/>
              </a:ext>
            </a:extLst>
          </p:cNvPr>
          <p:cNvSpPr>
            <a:spLocks noGrp="1"/>
          </p:cNvSpPr>
          <p:nvPr>
            <p:ph sz="half" idx="1"/>
          </p:nvPr>
        </p:nvSpPr>
        <p:spPr>
          <a:xfrm>
            <a:off x="447209" y="1528445"/>
            <a:ext cx="5322799" cy="4217035"/>
          </a:xfrm>
        </p:spPr>
        <p:txBody>
          <a:bodyPr/>
          <a:lstStyle>
            <a:lvl1pPr>
              <a:defRPr sz="2400"/>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5BCCD81F-6C00-45E1-BB8E-F6A1FA73029C}"/>
              </a:ext>
            </a:extLst>
          </p:cNvPr>
          <p:cNvSpPr>
            <a:spLocks noGrp="1"/>
          </p:cNvSpPr>
          <p:nvPr>
            <p:ph sz="half" idx="2"/>
          </p:nvPr>
        </p:nvSpPr>
        <p:spPr>
          <a:xfrm>
            <a:off x="6385560" y="1528445"/>
            <a:ext cx="5322799" cy="4217035"/>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ADBC5CD9-8A58-4804-A2B4-10E8313D2EDF}"/>
              </a:ext>
            </a:extLst>
          </p:cNvPr>
          <p:cNvSpPr>
            <a:spLocks noGrp="1"/>
          </p:cNvSpPr>
          <p:nvPr>
            <p:ph type="sldNum" sz="quarter" idx="12"/>
          </p:nvPr>
        </p:nvSpPr>
        <p:spPr/>
        <p:txBody>
          <a:bodyPr/>
          <a:lstStyle>
            <a:lvl1pPr>
              <a:defRPr>
                <a:solidFill>
                  <a:schemeClr val="accent4"/>
                </a:solidFill>
                <a:latin typeface="Segoe UI Semilight" panose="020B0402040204020203" pitchFamily="34" charset="0"/>
                <a:cs typeface="Segoe UI Semilight" panose="020B0402040204020203" pitchFamily="34" charset="0"/>
              </a:defRPr>
            </a:lvl1pPr>
          </a:lstStyle>
          <a:p>
            <a:fld id="{EFC5FC3C-1C77-4A5F-80A9-8DCBC1C26CC2}" type="slidenum">
              <a:rPr lang="en-GB" smtClean="0"/>
              <a:pPr/>
              <a:t>‹#›</a:t>
            </a:fld>
            <a:endParaRPr lang="en-GB"/>
          </a:p>
        </p:txBody>
      </p:sp>
    </p:spTree>
    <p:extLst>
      <p:ext uri="{BB962C8B-B14F-4D97-AF65-F5344CB8AC3E}">
        <p14:creationId xmlns:p14="http://schemas.microsoft.com/office/powerpoint/2010/main" val="2481767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8BA28-26AF-4E50-A793-C614EEF716BD}"/>
              </a:ext>
            </a:extLst>
          </p:cNvPr>
          <p:cNvSpPr>
            <a:spLocks noGrp="1"/>
          </p:cNvSpPr>
          <p:nvPr>
            <p:ph type="title"/>
          </p:nvPr>
        </p:nvSpPr>
        <p:spPr>
          <a:xfrm>
            <a:off x="502920" y="365125"/>
            <a:ext cx="11205440" cy="747395"/>
          </a:xfrm>
        </p:spPr>
        <p:txBody>
          <a:bodyPr anchor="t"/>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7284955-FFE7-49CD-816F-76F532D70414}"/>
              </a:ext>
            </a:extLst>
          </p:cNvPr>
          <p:cNvSpPr>
            <a:spLocks noGrp="1"/>
          </p:cNvSpPr>
          <p:nvPr>
            <p:ph type="body" idx="1"/>
          </p:nvPr>
        </p:nvSpPr>
        <p:spPr>
          <a:xfrm>
            <a:off x="502921" y="1316038"/>
            <a:ext cx="5408410"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C30FD3B-28BC-41D1-AEAA-D946879A6EE9}"/>
              </a:ext>
            </a:extLst>
          </p:cNvPr>
          <p:cNvSpPr>
            <a:spLocks noGrp="1"/>
          </p:cNvSpPr>
          <p:nvPr>
            <p:ph sz="half" idx="2" hasCustomPrompt="1"/>
          </p:nvPr>
        </p:nvSpPr>
        <p:spPr>
          <a:xfrm>
            <a:off x="502920" y="2139950"/>
            <a:ext cx="5408410" cy="3575685"/>
          </a:xfrm>
        </p:spPr>
        <p:txBody>
          <a:bodyPr/>
          <a:lstStyle/>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8F94D0D2-F4B5-4709-8EE1-C3AF6564C168}"/>
              </a:ext>
            </a:extLst>
          </p:cNvPr>
          <p:cNvSpPr>
            <a:spLocks noGrp="1"/>
          </p:cNvSpPr>
          <p:nvPr>
            <p:ph type="body" sz="quarter" idx="3"/>
          </p:nvPr>
        </p:nvSpPr>
        <p:spPr>
          <a:xfrm>
            <a:off x="6455929" y="1316038"/>
            <a:ext cx="5252431"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CB09E70-AC37-4AB1-A425-C5CE398940EF}"/>
              </a:ext>
            </a:extLst>
          </p:cNvPr>
          <p:cNvSpPr>
            <a:spLocks noGrp="1"/>
          </p:cNvSpPr>
          <p:nvPr>
            <p:ph sz="quarter" idx="4" hasCustomPrompt="1"/>
          </p:nvPr>
        </p:nvSpPr>
        <p:spPr>
          <a:xfrm>
            <a:off x="6455929" y="2139950"/>
            <a:ext cx="5252431" cy="3575685"/>
          </a:xfrm>
        </p:spPr>
        <p:txBody>
          <a:bodyPr/>
          <a:lstStyle/>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a:extLst>
              <a:ext uri="{FF2B5EF4-FFF2-40B4-BE49-F238E27FC236}">
                <a16:creationId xmlns:a16="http://schemas.microsoft.com/office/drawing/2014/main" id="{32ACE2EE-BAC4-4A9E-A653-4D4EF38FCEF1}"/>
              </a:ext>
            </a:extLst>
          </p:cNvPr>
          <p:cNvSpPr>
            <a:spLocks noGrp="1"/>
          </p:cNvSpPr>
          <p:nvPr>
            <p:ph type="sldNum" sz="quarter" idx="12"/>
          </p:nvPr>
        </p:nvSpPr>
        <p:spPr/>
        <p:txBody>
          <a:bodyPr/>
          <a:lstStyle/>
          <a:p>
            <a:fld id="{EFC5FC3C-1C77-4A5F-80A9-8DCBC1C26CC2}" type="slidenum">
              <a:rPr lang="en-GB" smtClean="0"/>
              <a:t>‹#›</a:t>
            </a:fld>
            <a:endParaRPr lang="en-GB"/>
          </a:p>
        </p:txBody>
      </p:sp>
    </p:spTree>
    <p:extLst>
      <p:ext uri="{BB962C8B-B14F-4D97-AF65-F5344CB8AC3E}">
        <p14:creationId xmlns:p14="http://schemas.microsoft.com/office/powerpoint/2010/main" val="1928667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5994-2D67-4E18-BA69-EB8FEFF4D7FC}"/>
              </a:ext>
            </a:extLst>
          </p:cNvPr>
          <p:cNvSpPr>
            <a:spLocks noGrp="1"/>
          </p:cNvSpPr>
          <p:nvPr>
            <p:ph type="title"/>
          </p:nvPr>
        </p:nvSpPr>
        <p:spPr>
          <a:xfrm>
            <a:off x="447209" y="495617"/>
            <a:ext cx="11261151" cy="991235"/>
          </a:xfrm>
        </p:spPr>
        <p:txBody>
          <a:bodyPr anchor="t"/>
          <a:lstStyle/>
          <a:p>
            <a:r>
              <a:rPr lang="en-US" dirty="0"/>
              <a:t>Click to edit Master title style</a:t>
            </a:r>
            <a:endParaRPr lang="en-GB" dirty="0"/>
          </a:p>
        </p:txBody>
      </p:sp>
      <p:sp>
        <p:nvSpPr>
          <p:cNvPr id="5" name="Slide Number Placeholder 4">
            <a:extLst>
              <a:ext uri="{FF2B5EF4-FFF2-40B4-BE49-F238E27FC236}">
                <a16:creationId xmlns:a16="http://schemas.microsoft.com/office/drawing/2014/main" id="{68BECA85-B7F3-466B-8681-C8D910BE6EB5}"/>
              </a:ext>
            </a:extLst>
          </p:cNvPr>
          <p:cNvSpPr>
            <a:spLocks noGrp="1"/>
          </p:cNvSpPr>
          <p:nvPr>
            <p:ph type="sldNum" sz="quarter" idx="12"/>
          </p:nvPr>
        </p:nvSpPr>
        <p:spPr/>
        <p:txBody>
          <a:bodyPr/>
          <a:lstStyle/>
          <a:p>
            <a:fld id="{EFC5FC3C-1C77-4A5F-80A9-8DCBC1C26CC2}" type="slidenum">
              <a:rPr lang="en-GB" smtClean="0"/>
              <a:t>‹#›</a:t>
            </a:fld>
            <a:endParaRPr lang="en-GB"/>
          </a:p>
        </p:txBody>
      </p:sp>
    </p:spTree>
    <p:extLst>
      <p:ext uri="{BB962C8B-B14F-4D97-AF65-F5344CB8AC3E}">
        <p14:creationId xmlns:p14="http://schemas.microsoft.com/office/powerpoint/2010/main" val="4192557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C5FC3C-1C77-4A5F-80A9-8DCBC1C26CC2}" type="slidenum">
              <a:rPr lang="en-GB" smtClean="0"/>
              <a:pPr/>
              <a:t>‹#›</a:t>
            </a:fld>
            <a:endParaRPr lang="en-GB">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788019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23B748-C673-46B4-AA0C-57E1A9336BE3}"/>
              </a:ext>
            </a:extLst>
          </p:cNvPr>
          <p:cNvSpPr>
            <a:spLocks noGrp="1"/>
          </p:cNvSpPr>
          <p:nvPr>
            <p:ph type="sldNum" sz="quarter" idx="12"/>
          </p:nvPr>
        </p:nvSpPr>
        <p:spPr/>
        <p:txBody>
          <a:bodyPr/>
          <a:lstStyle/>
          <a:p>
            <a:fld id="{EFC5FC3C-1C77-4A5F-80A9-8DCBC1C26CC2}" type="slidenum">
              <a:rPr lang="en-GB" smtClean="0"/>
              <a:t>‹#›</a:t>
            </a:fld>
            <a:endParaRPr lang="en-GB"/>
          </a:p>
        </p:txBody>
      </p:sp>
    </p:spTree>
    <p:extLst>
      <p:ext uri="{BB962C8B-B14F-4D97-AF65-F5344CB8AC3E}">
        <p14:creationId xmlns:p14="http://schemas.microsoft.com/office/powerpoint/2010/main" val="1111070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B3E3D-E268-4B5B-ABC9-D678E41758E3}"/>
              </a:ext>
            </a:extLst>
          </p:cNvPr>
          <p:cNvSpPr>
            <a:spLocks noGrp="1"/>
          </p:cNvSpPr>
          <p:nvPr>
            <p:ph type="title"/>
          </p:nvPr>
        </p:nvSpPr>
        <p:spPr>
          <a:xfrm>
            <a:off x="483640" y="457200"/>
            <a:ext cx="4288385" cy="1600200"/>
          </a:xfrm>
        </p:spPr>
        <p:txBody>
          <a:bodyPr anchor="t"/>
          <a:lstStyle>
            <a:lvl1pPr>
              <a:defRPr sz="32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1BB5517-0883-4E61-973C-BB20C5F8AF2E}"/>
              </a:ext>
            </a:extLst>
          </p:cNvPr>
          <p:cNvSpPr>
            <a:spLocks noGrp="1"/>
          </p:cNvSpPr>
          <p:nvPr>
            <p:ph idx="1"/>
          </p:nvPr>
        </p:nvSpPr>
        <p:spPr>
          <a:xfrm>
            <a:off x="5183188" y="457201"/>
            <a:ext cx="6525172" cy="5403850"/>
          </a:xfrm>
        </p:spPr>
        <p:txBody>
          <a:bodyPr/>
          <a:lstStyle>
            <a:lvl1pPr>
              <a:defRPr sz="32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C1FF659B-6CD8-4575-BECB-2E73D3586A47}"/>
              </a:ext>
            </a:extLst>
          </p:cNvPr>
          <p:cNvSpPr>
            <a:spLocks noGrp="1"/>
          </p:cNvSpPr>
          <p:nvPr>
            <p:ph type="body" sz="half" idx="2"/>
          </p:nvPr>
        </p:nvSpPr>
        <p:spPr>
          <a:xfrm>
            <a:off x="483640" y="2057400"/>
            <a:ext cx="4288385" cy="3811588"/>
          </a:xfrm>
        </p:spPr>
        <p:txBody>
          <a:bodyPr/>
          <a:lstStyle>
            <a:lvl1pPr marL="0" indent="0">
              <a:buNone/>
              <a:defRPr sz="1600">
                <a:solidFill>
                  <a:schemeClr val="accent3">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1BCB9D2C-6DE3-426B-802E-CF1A3E4F0D1A}"/>
              </a:ext>
            </a:extLst>
          </p:cNvPr>
          <p:cNvSpPr>
            <a:spLocks noGrp="1"/>
          </p:cNvSpPr>
          <p:nvPr>
            <p:ph type="sldNum" sz="quarter" idx="12"/>
          </p:nvPr>
        </p:nvSpPr>
        <p:spPr/>
        <p:txBody>
          <a:bodyPr/>
          <a:lstStyle>
            <a:lvl1pPr>
              <a:defRPr>
                <a:solidFill>
                  <a:schemeClr val="accent4"/>
                </a:solidFill>
              </a:defRPr>
            </a:lvl1pPr>
          </a:lstStyle>
          <a:p>
            <a:fld id="{EFC5FC3C-1C77-4A5F-80A9-8DCBC1C26CC2}" type="slidenum">
              <a:rPr lang="en-GB" smtClean="0"/>
              <a:pPr/>
              <a:t>‹#›</a:t>
            </a:fld>
            <a:endParaRPr lang="en-GB"/>
          </a:p>
        </p:txBody>
      </p:sp>
    </p:spTree>
    <p:extLst>
      <p:ext uri="{BB962C8B-B14F-4D97-AF65-F5344CB8AC3E}">
        <p14:creationId xmlns:p14="http://schemas.microsoft.com/office/powerpoint/2010/main" val="1254021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ECEB4-47C6-4452-980E-0F46B0EFFBA7}"/>
              </a:ext>
            </a:extLst>
          </p:cNvPr>
          <p:cNvSpPr>
            <a:spLocks noGrp="1"/>
          </p:cNvSpPr>
          <p:nvPr>
            <p:ph type="title"/>
          </p:nvPr>
        </p:nvSpPr>
        <p:spPr>
          <a:xfrm>
            <a:off x="502920" y="457200"/>
            <a:ext cx="4269105" cy="1600200"/>
          </a:xfrm>
        </p:spPr>
        <p:txBody>
          <a:bodyPr anchor="t"/>
          <a:lstStyle>
            <a:lvl1pPr>
              <a:defRPr sz="3200"/>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C4B99AD8-A140-466B-8E46-8BB882D77E95}"/>
              </a:ext>
            </a:extLst>
          </p:cNvPr>
          <p:cNvSpPr>
            <a:spLocks noGrp="1"/>
          </p:cNvSpPr>
          <p:nvPr>
            <p:ph type="pic" idx="1"/>
          </p:nvPr>
        </p:nvSpPr>
        <p:spPr>
          <a:xfrm>
            <a:off x="5516880" y="457201"/>
            <a:ext cx="6172200"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5FFEEC9-073C-43DE-8333-BBDECC54E90B}"/>
              </a:ext>
            </a:extLst>
          </p:cNvPr>
          <p:cNvSpPr>
            <a:spLocks noGrp="1"/>
          </p:cNvSpPr>
          <p:nvPr>
            <p:ph type="body" sz="half" idx="2"/>
          </p:nvPr>
        </p:nvSpPr>
        <p:spPr>
          <a:xfrm>
            <a:off x="502920" y="2057400"/>
            <a:ext cx="4269105" cy="3811588"/>
          </a:xfrm>
        </p:spPr>
        <p:txBody>
          <a:bodyPr/>
          <a:lstStyle>
            <a:lvl1pPr marL="0" indent="0">
              <a:buNone/>
              <a:defRPr sz="1600">
                <a:solidFill>
                  <a:schemeClr val="accent3">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4A527C4E-D680-4A84-9236-3096A7068B7F}"/>
              </a:ext>
            </a:extLst>
          </p:cNvPr>
          <p:cNvSpPr>
            <a:spLocks noGrp="1"/>
          </p:cNvSpPr>
          <p:nvPr>
            <p:ph type="sldNum" sz="quarter" idx="12"/>
          </p:nvPr>
        </p:nvSpPr>
        <p:spPr/>
        <p:txBody>
          <a:bodyPr/>
          <a:lstStyle>
            <a:lvl1pPr>
              <a:defRPr>
                <a:solidFill>
                  <a:schemeClr val="accent4"/>
                </a:solidFill>
              </a:defRPr>
            </a:lvl1pPr>
          </a:lstStyle>
          <a:p>
            <a:fld id="{EFC5FC3C-1C77-4A5F-80A9-8DCBC1C26CC2}" type="slidenum">
              <a:rPr lang="en-GB" smtClean="0"/>
              <a:pPr/>
              <a:t>‹#›</a:t>
            </a:fld>
            <a:endParaRPr lang="en-GB"/>
          </a:p>
        </p:txBody>
      </p:sp>
    </p:spTree>
    <p:extLst>
      <p:ext uri="{BB962C8B-B14F-4D97-AF65-F5344CB8AC3E}">
        <p14:creationId xmlns:p14="http://schemas.microsoft.com/office/powerpoint/2010/main" val="19731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ectangle 6"/>
          <p:cNvSpPr>
            <a:spLocks noGrp="1" noChangeArrowheads="1"/>
          </p:cNvSpPr>
          <p:nvPr>
            <p:ph type="sldNum" sz="quarter" idx="11"/>
          </p:nvPr>
        </p:nvSpPr>
        <p:spPr>
          <a:ln/>
        </p:spPr>
        <p:txBody>
          <a:bodyPr/>
          <a:lstStyle>
            <a:lvl1pPr>
              <a:defRPr/>
            </a:lvl1pPr>
          </a:lstStyle>
          <a:p>
            <a:fld id="{90953740-46EA-9644-8432-D9A07BDE1916}" type="slidenum">
              <a:rPr lang="en-GB" smtClean="0"/>
              <a:t>‹#›</a:t>
            </a:fld>
            <a:endParaRPr lang="en-GB" dirty="0"/>
          </a:p>
        </p:txBody>
      </p:sp>
      <p:sp>
        <p:nvSpPr>
          <p:cNvPr id="12" name="Rectangle 8"/>
          <p:cNvSpPr>
            <a:spLocks noGrp="1" noChangeArrowheads="1"/>
          </p:cNvSpPr>
          <p:nvPr>
            <p:ph type="title"/>
          </p:nvPr>
        </p:nvSpPr>
        <p:spPr bwMode="auto">
          <a:xfrm>
            <a:off x="719403" y="1700808"/>
            <a:ext cx="7533216"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err="1"/>
              <a:t>Cliquez</a:t>
            </a:r>
            <a:r>
              <a:rPr lang="en-US" dirty="0"/>
              <a:t> et </a:t>
            </a:r>
            <a:r>
              <a:rPr lang="en-US" dirty="0" err="1"/>
              <a:t>modifiez</a:t>
            </a:r>
            <a:r>
              <a:rPr lang="en-US" dirty="0"/>
              <a:t> le </a:t>
            </a:r>
            <a:r>
              <a:rPr lang="en-US" dirty="0" err="1"/>
              <a:t>titre</a:t>
            </a:r>
            <a:endParaRPr lang="en-US" dirty="0"/>
          </a:p>
        </p:txBody>
      </p:sp>
      <p:sp>
        <p:nvSpPr>
          <p:cNvPr id="13" name="Rectangle 9"/>
          <p:cNvSpPr>
            <a:spLocks noGrp="1" noChangeArrowheads="1"/>
          </p:cNvSpPr>
          <p:nvPr>
            <p:ph idx="1"/>
          </p:nvPr>
        </p:nvSpPr>
        <p:spPr bwMode="auto">
          <a:xfrm>
            <a:off x="709084" y="2276872"/>
            <a:ext cx="10363200" cy="39624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p:txBody>
      </p:sp>
      <p:sp>
        <p:nvSpPr>
          <p:cNvPr id="15" name="TextBox 14"/>
          <p:cNvSpPr txBox="1"/>
          <p:nvPr userDrawn="1"/>
        </p:nvSpPr>
        <p:spPr>
          <a:xfrm>
            <a:off x="6576054" y="6247032"/>
            <a:ext cx="4668909" cy="246221"/>
          </a:xfrm>
          <a:prstGeom prst="rect">
            <a:avLst/>
          </a:prstGeom>
          <a:noFill/>
        </p:spPr>
        <p:txBody>
          <a:bodyPr wrap="square" rtlCol="0">
            <a:spAutoFit/>
          </a:bodyPr>
          <a:lstStyle/>
          <a:p>
            <a:pPr algn="r"/>
            <a:r>
              <a:rPr lang="en-US" sz="1000" b="0" i="0" kern="0" spc="250" dirty="0">
                <a:solidFill>
                  <a:srgbClr val="6A9A33"/>
                </a:solidFill>
                <a:latin typeface="Arial"/>
                <a:cs typeface="Arial"/>
              </a:rPr>
              <a:t>c</a:t>
            </a:r>
            <a:r>
              <a:rPr lang="nl-BE" sz="1000" b="0" i="0" kern="0" spc="250" dirty="0">
                <a:solidFill>
                  <a:srgbClr val="6A9A33"/>
                </a:solidFill>
                <a:latin typeface="Arial"/>
                <a:cs typeface="Arial"/>
              </a:rPr>
              <a:t>onnect to the world of dairy</a:t>
            </a:r>
            <a:endParaRPr lang="en-US" sz="1000" b="0" i="0" kern="0" spc="250" dirty="0">
              <a:solidFill>
                <a:srgbClr val="6A9A33"/>
              </a:solidFill>
              <a:latin typeface="Arial"/>
              <a:cs typeface="Arial"/>
            </a:endParaRPr>
          </a:p>
        </p:txBody>
      </p:sp>
      <p:sp>
        <p:nvSpPr>
          <p:cNvPr id="16" name="TextBox 15"/>
          <p:cNvSpPr txBox="1"/>
          <p:nvPr userDrawn="1"/>
        </p:nvSpPr>
        <p:spPr>
          <a:xfrm>
            <a:off x="335360" y="6486681"/>
            <a:ext cx="2988349" cy="246221"/>
          </a:xfrm>
          <a:prstGeom prst="rect">
            <a:avLst/>
          </a:prstGeom>
          <a:noFill/>
        </p:spPr>
        <p:txBody>
          <a:bodyPr wrap="square" rtlCol="0">
            <a:spAutoFit/>
          </a:bodyPr>
          <a:lstStyle/>
          <a:p>
            <a:pPr algn="l"/>
            <a:r>
              <a:rPr lang="pl-PL" sz="1000" b="0" i="0" kern="0" spc="250" dirty="0" err="1">
                <a:solidFill>
                  <a:srgbClr val="6A9A33"/>
                </a:solidFill>
                <a:latin typeface="Arial"/>
                <a:cs typeface="Arial"/>
              </a:rPr>
              <a:t>www.euromilk.org</a:t>
            </a:r>
            <a:r>
              <a:rPr lang="pl-PL" sz="1000" b="0" i="0" kern="0" spc="250" dirty="0">
                <a:solidFill>
                  <a:srgbClr val="6A9A33"/>
                </a:solidFill>
                <a:latin typeface="Arial"/>
                <a:cs typeface="Arial"/>
              </a:rPr>
              <a:t>/</a:t>
            </a:r>
            <a:r>
              <a:rPr lang="pl-PL" sz="1000" b="0" i="0" kern="0" spc="250" dirty="0" err="1">
                <a:solidFill>
                  <a:srgbClr val="6A9A33"/>
                </a:solidFill>
                <a:latin typeface="Arial"/>
                <a:cs typeface="Arial"/>
              </a:rPr>
              <a:t>eda</a:t>
            </a:r>
            <a:endParaRPr lang="en-US" sz="1000" b="0" i="0" kern="0" spc="250" dirty="0">
              <a:solidFill>
                <a:srgbClr val="6A9A33"/>
              </a:solidFill>
              <a:latin typeface="Arial"/>
              <a:cs typeface="Arial"/>
            </a:endParaRPr>
          </a:p>
        </p:txBody>
      </p:sp>
      <p:sp>
        <p:nvSpPr>
          <p:cNvPr id="17" name="Freeform 16"/>
          <p:cNvSpPr/>
          <p:nvPr userDrawn="1"/>
        </p:nvSpPr>
        <p:spPr>
          <a:xfrm>
            <a:off x="3096381" y="6417052"/>
            <a:ext cx="4535791" cy="249340"/>
          </a:xfrm>
          <a:custGeom>
            <a:avLst/>
            <a:gdLst>
              <a:gd name="connsiteX0" fmla="*/ 0 w 9180286"/>
              <a:gd name="connsiteY0" fmla="*/ 417924 h 417924"/>
              <a:gd name="connsiteX1" fmla="*/ 5025572 w 9180286"/>
              <a:gd name="connsiteY1" fmla="*/ 390710 h 417924"/>
              <a:gd name="connsiteX2" fmla="*/ 8191500 w 9180286"/>
              <a:gd name="connsiteY2" fmla="*/ 55067 h 417924"/>
              <a:gd name="connsiteX3" fmla="*/ 9180286 w 9180286"/>
              <a:gd name="connsiteY3" fmla="*/ 638 h 417924"/>
              <a:gd name="connsiteX0" fmla="*/ 0 w 9180286"/>
              <a:gd name="connsiteY0" fmla="*/ 417924 h 417924"/>
              <a:gd name="connsiteX1" fmla="*/ 5025572 w 9180286"/>
              <a:gd name="connsiteY1" fmla="*/ 390710 h 417924"/>
              <a:gd name="connsiteX2" fmla="*/ 8191500 w 9180286"/>
              <a:gd name="connsiteY2" fmla="*/ 55067 h 417924"/>
              <a:gd name="connsiteX3" fmla="*/ 9180286 w 9180286"/>
              <a:gd name="connsiteY3" fmla="*/ 638 h 417924"/>
              <a:gd name="connsiteX0" fmla="*/ 0 w 9180286"/>
              <a:gd name="connsiteY0" fmla="*/ 418146 h 418146"/>
              <a:gd name="connsiteX1" fmla="*/ 4390572 w 9180286"/>
              <a:gd name="connsiteY1" fmla="*/ 400004 h 418146"/>
              <a:gd name="connsiteX2" fmla="*/ 8191500 w 9180286"/>
              <a:gd name="connsiteY2" fmla="*/ 55289 h 418146"/>
              <a:gd name="connsiteX3" fmla="*/ 9180286 w 9180286"/>
              <a:gd name="connsiteY3" fmla="*/ 860 h 418146"/>
              <a:gd name="connsiteX0" fmla="*/ 0 w 6710199"/>
              <a:gd name="connsiteY0" fmla="*/ 403592 h 403592"/>
              <a:gd name="connsiteX1" fmla="*/ 1920485 w 6710199"/>
              <a:gd name="connsiteY1" fmla="*/ 400004 h 403592"/>
              <a:gd name="connsiteX2" fmla="*/ 5721413 w 6710199"/>
              <a:gd name="connsiteY2" fmla="*/ 55289 h 403592"/>
              <a:gd name="connsiteX3" fmla="*/ 6710199 w 6710199"/>
              <a:gd name="connsiteY3" fmla="*/ 860 h 403592"/>
              <a:gd name="connsiteX0" fmla="*/ 0 w 6710199"/>
              <a:gd name="connsiteY0" fmla="*/ 403592 h 403592"/>
              <a:gd name="connsiteX1" fmla="*/ 904382 w 6710199"/>
              <a:gd name="connsiteY1" fmla="*/ 387230 h 403592"/>
              <a:gd name="connsiteX2" fmla="*/ 1920485 w 6710199"/>
              <a:gd name="connsiteY2" fmla="*/ 400004 h 403592"/>
              <a:gd name="connsiteX3" fmla="*/ 5721413 w 6710199"/>
              <a:gd name="connsiteY3" fmla="*/ 55289 h 403592"/>
              <a:gd name="connsiteX4" fmla="*/ 6710199 w 6710199"/>
              <a:gd name="connsiteY4" fmla="*/ 860 h 403592"/>
              <a:gd name="connsiteX0" fmla="*/ 0 w 5805817"/>
              <a:gd name="connsiteY0" fmla="*/ 387230 h 400003"/>
              <a:gd name="connsiteX1" fmla="*/ 1016103 w 5805817"/>
              <a:gd name="connsiteY1" fmla="*/ 400004 h 400003"/>
              <a:gd name="connsiteX2" fmla="*/ 4817031 w 5805817"/>
              <a:gd name="connsiteY2" fmla="*/ 55289 h 400003"/>
              <a:gd name="connsiteX3" fmla="*/ 5805817 w 5805817"/>
              <a:gd name="connsiteY3" fmla="*/ 860 h 400003"/>
              <a:gd name="connsiteX0" fmla="*/ 0 w 5981265"/>
              <a:gd name="connsiteY0" fmla="*/ 387230 h 400005"/>
              <a:gd name="connsiteX1" fmla="*/ 1191551 w 5981265"/>
              <a:gd name="connsiteY1" fmla="*/ 400004 h 400005"/>
              <a:gd name="connsiteX2" fmla="*/ 4992479 w 5981265"/>
              <a:gd name="connsiteY2" fmla="*/ 55289 h 400005"/>
              <a:gd name="connsiteX3" fmla="*/ 5981265 w 5981265"/>
              <a:gd name="connsiteY3" fmla="*/ 860 h 400005"/>
            </a:gdLst>
            <a:ahLst/>
            <a:cxnLst>
              <a:cxn ang="0">
                <a:pos x="connsiteX0" y="connsiteY0"/>
              </a:cxn>
              <a:cxn ang="0">
                <a:pos x="connsiteX1" y="connsiteY1"/>
              </a:cxn>
              <a:cxn ang="0">
                <a:pos x="connsiteX2" y="connsiteY2"/>
              </a:cxn>
              <a:cxn ang="0">
                <a:pos x="connsiteX3" y="connsiteY3"/>
              </a:cxn>
            </a:cxnLst>
            <a:rect l="l" t="t" r="r" b="b"/>
            <a:pathLst>
              <a:path w="5981265" h="400005">
                <a:moveTo>
                  <a:pt x="0" y="387230"/>
                </a:moveTo>
                <a:lnTo>
                  <a:pt x="1191551" y="400004"/>
                </a:lnTo>
                <a:cubicBezTo>
                  <a:pt x="2874301" y="393957"/>
                  <a:pt x="4194193" y="121813"/>
                  <a:pt x="4992479" y="55289"/>
                </a:cubicBezTo>
                <a:cubicBezTo>
                  <a:pt x="5790765" y="-11235"/>
                  <a:pt x="5981265" y="860"/>
                  <a:pt x="5981265" y="860"/>
                </a:cubicBezTo>
              </a:path>
            </a:pathLst>
          </a:custGeom>
          <a:ln w="6350">
            <a:solidFill>
              <a:srgbClr val="6A9A3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Tree>
    <p:extLst>
      <p:ext uri="{BB962C8B-B14F-4D97-AF65-F5344CB8AC3E}">
        <p14:creationId xmlns:p14="http://schemas.microsoft.com/office/powerpoint/2010/main" val="3880944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dirty="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984483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dirty="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3115105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dirty="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24799552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25412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906814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583581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C5FC3C-1C77-4A5F-80A9-8DCBC1C26CC2}" type="slidenum">
              <a:rPr lang="en-GB" smtClean="0"/>
              <a:pPr/>
              <a:t>‹#›</a:t>
            </a:fld>
            <a:endParaRPr lang="en-GB">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789127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491376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3234939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3929552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86717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3964963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2118396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2791630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27070986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endParaRPr lang="en-GB" dirty="0"/>
          </a:p>
        </p:txBody>
      </p:sp>
    </p:spTree>
    <p:extLst>
      <p:ext uri="{BB962C8B-B14F-4D97-AF65-F5344CB8AC3E}">
        <p14:creationId xmlns:p14="http://schemas.microsoft.com/office/powerpoint/2010/main" val="3586625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dirty="0"/>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dirty="0"/>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dirty="0"/>
              <a:t>Edit Master text styles</a:t>
            </a:r>
          </a:p>
        </p:txBody>
      </p:sp>
    </p:spTree>
    <p:extLst>
      <p:ext uri="{BB962C8B-B14F-4D97-AF65-F5344CB8AC3E}">
        <p14:creationId xmlns:p14="http://schemas.microsoft.com/office/powerpoint/2010/main" val="2878286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C5FC3C-1C77-4A5F-80A9-8DCBC1C26CC2}" type="slidenum">
              <a:rPr lang="en-GB" smtClean="0"/>
              <a:pPr/>
              <a:t>‹#›</a:t>
            </a:fld>
            <a:endParaRPr lang="en-GB"/>
          </a:p>
        </p:txBody>
      </p:sp>
    </p:spTree>
    <p:extLst>
      <p:ext uri="{BB962C8B-B14F-4D97-AF65-F5344CB8AC3E}">
        <p14:creationId xmlns:p14="http://schemas.microsoft.com/office/powerpoint/2010/main" val="3536110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dirty="0"/>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dirty="0"/>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dirty="0"/>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dirty="0"/>
              <a:t>Edit Master text styles</a:t>
            </a:r>
          </a:p>
        </p:txBody>
      </p:sp>
    </p:spTree>
    <p:extLst>
      <p:ext uri="{BB962C8B-B14F-4D97-AF65-F5344CB8AC3E}">
        <p14:creationId xmlns:p14="http://schemas.microsoft.com/office/powerpoint/2010/main" val="2826689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40789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36663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Round pictur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cxnSp>
        <p:nvCxnSpPr>
          <p:cNvPr id="4" name="Straight Connector 3"/>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12" name="Picture Placeholder 11"/>
          <p:cNvSpPr>
            <a:spLocks noGrp="1"/>
          </p:cNvSpPr>
          <p:nvPr>
            <p:ph type="pic" sz="quarter" idx="11"/>
          </p:nvPr>
        </p:nvSpPr>
        <p:spPr>
          <a:xfrm>
            <a:off x="969963" y="1843395"/>
            <a:ext cx="2138669" cy="2138669"/>
          </a:xfrm>
          <a:prstGeom prst="ellipse">
            <a:avLst/>
          </a:prstGeom>
          <a:solidFill>
            <a:schemeClr val="bg2"/>
          </a:solidFill>
        </p:spPr>
        <p:txBody>
          <a:bodyPr/>
          <a:lstStyle/>
          <a:p>
            <a:endParaRPr lang="en-GB"/>
          </a:p>
        </p:txBody>
      </p:sp>
      <p:sp>
        <p:nvSpPr>
          <p:cNvPr id="13" name="Picture Placeholder 11"/>
          <p:cNvSpPr>
            <a:spLocks noGrp="1"/>
          </p:cNvSpPr>
          <p:nvPr>
            <p:ph type="pic" sz="quarter" idx="12"/>
          </p:nvPr>
        </p:nvSpPr>
        <p:spPr>
          <a:xfrm>
            <a:off x="3581400" y="1843394"/>
            <a:ext cx="2138669" cy="2138669"/>
          </a:xfrm>
          <a:prstGeom prst="ellipse">
            <a:avLst/>
          </a:prstGeom>
          <a:solidFill>
            <a:schemeClr val="bg2"/>
          </a:solidFill>
        </p:spPr>
        <p:txBody>
          <a:bodyPr/>
          <a:lstStyle/>
          <a:p>
            <a:endParaRPr lang="en-GB"/>
          </a:p>
        </p:txBody>
      </p:sp>
      <p:sp>
        <p:nvSpPr>
          <p:cNvPr id="14" name="Picture Placeholder 11"/>
          <p:cNvSpPr>
            <a:spLocks noGrp="1"/>
          </p:cNvSpPr>
          <p:nvPr>
            <p:ph type="pic" sz="quarter" idx="13"/>
          </p:nvPr>
        </p:nvSpPr>
        <p:spPr>
          <a:xfrm>
            <a:off x="6192837" y="1843393"/>
            <a:ext cx="2138669" cy="2138669"/>
          </a:xfrm>
          <a:prstGeom prst="ellipse">
            <a:avLst/>
          </a:prstGeom>
          <a:solidFill>
            <a:schemeClr val="bg2"/>
          </a:solidFill>
        </p:spPr>
        <p:txBody>
          <a:bodyPr/>
          <a:lstStyle/>
          <a:p>
            <a:endParaRPr lang="en-GB"/>
          </a:p>
        </p:txBody>
      </p:sp>
      <p:sp>
        <p:nvSpPr>
          <p:cNvPr id="15" name="Picture Placeholder 11"/>
          <p:cNvSpPr>
            <a:spLocks noGrp="1"/>
          </p:cNvSpPr>
          <p:nvPr>
            <p:ph type="pic" sz="quarter" idx="14"/>
          </p:nvPr>
        </p:nvSpPr>
        <p:spPr>
          <a:xfrm>
            <a:off x="8804274" y="1843392"/>
            <a:ext cx="2138669" cy="2138669"/>
          </a:xfrm>
          <a:prstGeom prst="ellipse">
            <a:avLst/>
          </a:prstGeom>
          <a:solidFill>
            <a:schemeClr val="bg2"/>
          </a:solidFill>
        </p:spPr>
        <p:txBody>
          <a:bodyPr/>
          <a:lstStyle/>
          <a:p>
            <a:endParaRPr lang="en-GB"/>
          </a:p>
        </p:txBody>
      </p:sp>
      <p:cxnSp>
        <p:nvCxnSpPr>
          <p:cNvPr id="9" name="Straight Connector 8"/>
          <p:cNvCxnSpPr/>
          <p:nvPr userDrawn="1"/>
        </p:nvCxnSpPr>
        <p:spPr bwMode="auto">
          <a:xfrm>
            <a:off x="3349671"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userDrawn="1"/>
        </p:nvCxnSpPr>
        <p:spPr bwMode="auto">
          <a:xfrm>
            <a:off x="5970419"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8591167"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Content Placeholder 7"/>
          <p:cNvSpPr>
            <a:spLocks noGrp="1"/>
          </p:cNvSpPr>
          <p:nvPr>
            <p:ph sz="quarter" idx="15"/>
          </p:nvPr>
        </p:nvSpPr>
        <p:spPr>
          <a:xfrm>
            <a:off x="997897" y="4260554"/>
            <a:ext cx="2082800" cy="1249363"/>
          </a:xfrm>
        </p:spPr>
        <p:txBody>
          <a:bodyPr/>
          <a:lstStyle>
            <a:lvl1pPr marL="0" indent="0" algn="ctr">
              <a:buNone/>
              <a:defRPr sz="2000"/>
            </a:lvl1pPr>
          </a:lstStyle>
          <a:p>
            <a:pPr lvl="0"/>
            <a:r>
              <a:rPr lang="en-US" dirty="0"/>
              <a:t>Edit Master text styles</a:t>
            </a:r>
          </a:p>
        </p:txBody>
      </p:sp>
      <p:sp>
        <p:nvSpPr>
          <p:cNvPr id="16" name="Content Placeholder 7"/>
          <p:cNvSpPr>
            <a:spLocks noGrp="1"/>
          </p:cNvSpPr>
          <p:nvPr>
            <p:ph sz="quarter" idx="16"/>
          </p:nvPr>
        </p:nvSpPr>
        <p:spPr>
          <a:xfrm>
            <a:off x="3618645" y="4260554"/>
            <a:ext cx="2082800" cy="1249363"/>
          </a:xfrm>
        </p:spPr>
        <p:txBody>
          <a:bodyPr/>
          <a:lstStyle>
            <a:lvl1pPr marL="0" indent="0" algn="ctr">
              <a:buNone/>
              <a:defRPr sz="2000"/>
            </a:lvl1pPr>
          </a:lstStyle>
          <a:p>
            <a:pPr lvl="0"/>
            <a:r>
              <a:rPr lang="en-US" dirty="0"/>
              <a:t>Edit Master text styles</a:t>
            </a:r>
          </a:p>
        </p:txBody>
      </p:sp>
      <p:sp>
        <p:nvSpPr>
          <p:cNvPr id="17" name="Content Placeholder 7"/>
          <p:cNvSpPr>
            <a:spLocks noGrp="1"/>
          </p:cNvSpPr>
          <p:nvPr>
            <p:ph sz="quarter" idx="17"/>
          </p:nvPr>
        </p:nvSpPr>
        <p:spPr>
          <a:xfrm>
            <a:off x="6239393" y="4260554"/>
            <a:ext cx="2082800" cy="1249363"/>
          </a:xfrm>
        </p:spPr>
        <p:txBody>
          <a:bodyPr/>
          <a:lstStyle>
            <a:lvl1pPr marL="0" indent="0" algn="ctr">
              <a:buNone/>
              <a:defRPr sz="2000"/>
            </a:lvl1pPr>
          </a:lstStyle>
          <a:p>
            <a:pPr lvl="0"/>
            <a:r>
              <a:rPr lang="en-US" dirty="0"/>
              <a:t>Edit Master text styles</a:t>
            </a:r>
          </a:p>
        </p:txBody>
      </p:sp>
      <p:sp>
        <p:nvSpPr>
          <p:cNvPr id="18" name="Content Placeholder 7"/>
          <p:cNvSpPr>
            <a:spLocks noGrp="1"/>
          </p:cNvSpPr>
          <p:nvPr>
            <p:ph sz="quarter" idx="18"/>
          </p:nvPr>
        </p:nvSpPr>
        <p:spPr>
          <a:xfrm>
            <a:off x="8860143" y="4260554"/>
            <a:ext cx="2082800" cy="1249363"/>
          </a:xfrm>
        </p:spPr>
        <p:txBody>
          <a:bodyPr/>
          <a:lstStyle>
            <a:lvl1pPr marL="0" indent="0" algn="ctr">
              <a:buNone/>
              <a:defRPr sz="2000"/>
            </a:lvl1pPr>
          </a:lstStyle>
          <a:p>
            <a:pPr lvl="0"/>
            <a:r>
              <a:rPr lang="en-US" dirty="0"/>
              <a:t>Edit Master text styles</a:t>
            </a:r>
          </a:p>
        </p:txBody>
      </p:sp>
    </p:spTree>
    <p:extLst>
      <p:ext uri="{BB962C8B-B14F-4D97-AF65-F5344CB8AC3E}">
        <p14:creationId xmlns:p14="http://schemas.microsoft.com/office/powerpoint/2010/main" val="2270795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C5FC3C-1C77-4A5F-80A9-8DCBC1C26CC2}" type="slidenum">
              <a:rPr lang="en-GB" smtClean="0"/>
              <a:t>‹#›</a:t>
            </a:fld>
            <a:endParaRPr lang="en-GB"/>
          </a:p>
        </p:txBody>
      </p:sp>
    </p:spTree>
    <p:extLst>
      <p:ext uri="{BB962C8B-B14F-4D97-AF65-F5344CB8AC3E}">
        <p14:creationId xmlns:p14="http://schemas.microsoft.com/office/powerpoint/2010/main" val="496912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C5FC3C-1C77-4A5F-80A9-8DCBC1C26CC2}" type="slidenum">
              <a:rPr lang="en-GB" smtClean="0"/>
              <a:t>‹#›</a:t>
            </a:fld>
            <a:endParaRPr lang="en-GB"/>
          </a:p>
        </p:txBody>
      </p:sp>
    </p:spTree>
    <p:extLst>
      <p:ext uri="{BB962C8B-B14F-4D97-AF65-F5344CB8AC3E}">
        <p14:creationId xmlns:p14="http://schemas.microsoft.com/office/powerpoint/2010/main" val="353419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C5FC3C-1C77-4A5F-80A9-8DCBC1C26CC2}" type="slidenum">
              <a:rPr lang="en-GB" smtClean="0"/>
              <a:t>‹#›</a:t>
            </a:fld>
            <a:endParaRPr lang="en-GB"/>
          </a:p>
        </p:txBody>
      </p:sp>
    </p:spTree>
    <p:extLst>
      <p:ext uri="{BB962C8B-B14F-4D97-AF65-F5344CB8AC3E}">
        <p14:creationId xmlns:p14="http://schemas.microsoft.com/office/powerpoint/2010/main" val="265658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C5FC3C-1C77-4A5F-80A9-8DCBC1C26CC2}" type="slidenum">
              <a:rPr lang="en-GB" smtClean="0"/>
              <a:pPr/>
              <a:t>‹#›</a:t>
            </a:fld>
            <a:endParaRPr lang="en-GB"/>
          </a:p>
        </p:txBody>
      </p:sp>
    </p:spTree>
    <p:extLst>
      <p:ext uri="{BB962C8B-B14F-4D97-AF65-F5344CB8AC3E}">
        <p14:creationId xmlns:p14="http://schemas.microsoft.com/office/powerpoint/2010/main" val="1239556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C5FC3C-1C77-4A5F-80A9-8DCBC1C26CC2}" type="slidenum">
              <a:rPr lang="en-GB" smtClean="0"/>
              <a:pPr/>
              <a:t>‹#›</a:t>
            </a:fld>
            <a:endParaRPr lang="en-GB"/>
          </a:p>
        </p:txBody>
      </p:sp>
    </p:spTree>
    <p:extLst>
      <p:ext uri="{BB962C8B-B14F-4D97-AF65-F5344CB8AC3E}">
        <p14:creationId xmlns:p14="http://schemas.microsoft.com/office/powerpoint/2010/main" val="4198866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gi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gi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pn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3">
            <a:extLst>
              <a:ext uri="{FF2B5EF4-FFF2-40B4-BE49-F238E27FC236}">
                <a16:creationId xmlns:a16="http://schemas.microsoft.com/office/drawing/2014/main" id="{BB70A8F4-C7CB-43D4-B897-EE099B54DD7E}"/>
              </a:ext>
            </a:extLst>
          </p:cNvPr>
          <p:cNvPicPr>
            <a:picLocks noChangeAspect="1" noChangeArrowheads="1"/>
          </p:cNvPicPr>
          <p:nvPr userDrawn="1"/>
        </p:nvPicPr>
        <p:blipFill rotWithShape="1">
          <a:blip r:embed="rId16">
            <a:extLst>
              <a:ext uri="{28A0092B-C50C-407E-A947-70E740481C1C}">
                <a14:useLocalDpi xmlns:a14="http://schemas.microsoft.com/office/drawing/2010/main" val="0"/>
              </a:ext>
            </a:extLst>
          </a:blip>
          <a:srcRect l="42230" t="1" r="9731" b="1948"/>
          <a:stretch/>
        </p:blipFill>
        <p:spPr bwMode="auto">
          <a:xfrm>
            <a:off x="5072669" y="6503782"/>
            <a:ext cx="5688226" cy="146446"/>
          </a:xfrm>
          <a:prstGeom prst="rect">
            <a:avLst/>
          </a:prstGeom>
          <a:noFill/>
          <a:ln>
            <a:noFill/>
          </a:ln>
          <a:effectLst/>
          <a:extLst>
            <a:ext uri="{909E8E84-426E-40DD-AFC4-6F175D3DCCD1}">
              <a14:hiddenFill xmlns:a14="http://schemas.microsoft.com/office/drawing/2010/main">
                <a:solidFill>
                  <a:srgbClr val="008ED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a:extLst>
              <a:ext uri="{FF2B5EF4-FFF2-40B4-BE49-F238E27FC236}">
                <a16:creationId xmlns:a16="http://schemas.microsoft.com/office/drawing/2014/main" id="{C9FC90DB-E105-429D-828E-C928D6ADA6F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47209" y="6137793"/>
            <a:ext cx="795566" cy="557166"/>
          </a:xfrm>
          <a:prstGeom prst="rect">
            <a:avLst/>
          </a:prstGeom>
        </p:spPr>
      </p:pic>
      <p:pic>
        <p:nvPicPr>
          <p:cNvPr id="9" name="Picture 8">
            <a:extLst>
              <a:ext uri="{FF2B5EF4-FFF2-40B4-BE49-F238E27FC236}">
                <a16:creationId xmlns:a16="http://schemas.microsoft.com/office/drawing/2014/main" id="{7C94E453-15F3-4563-A4F1-A0EF0562322F}"/>
              </a:ext>
            </a:extLst>
          </p:cNvPr>
          <p:cNvPicPr>
            <a:picLocks noChangeAspect="1"/>
          </p:cNvPicPr>
          <p:nvPr userDrawn="1"/>
        </p:nvPicPr>
        <p:blipFill>
          <a:blip r:embed="rId18"/>
          <a:stretch>
            <a:fillRect/>
          </a:stretch>
        </p:blipFill>
        <p:spPr>
          <a:xfrm>
            <a:off x="1176872" y="6410674"/>
            <a:ext cx="4729657" cy="447326"/>
          </a:xfrm>
          <a:prstGeom prst="rect">
            <a:avLst/>
          </a:prstGeom>
        </p:spPr>
      </p:pic>
    </p:spTree>
    <p:extLst>
      <p:ext uri="{BB962C8B-B14F-4D97-AF65-F5344CB8AC3E}">
        <p14:creationId xmlns:p14="http://schemas.microsoft.com/office/powerpoint/2010/main" val="22428685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68"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CB88-6B92-4AE9-A02C-DAF0B6570009}"/>
              </a:ext>
            </a:extLst>
          </p:cNvPr>
          <p:cNvSpPr>
            <a:spLocks noGrp="1"/>
          </p:cNvSpPr>
          <p:nvPr>
            <p:ph type="title"/>
          </p:nvPr>
        </p:nvSpPr>
        <p:spPr>
          <a:xfrm>
            <a:off x="447209" y="365125"/>
            <a:ext cx="11261151" cy="755015"/>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E7B4BAC-2BC1-4BCF-B215-8517B563E141}"/>
              </a:ext>
            </a:extLst>
          </p:cNvPr>
          <p:cNvSpPr>
            <a:spLocks noGrp="1"/>
          </p:cNvSpPr>
          <p:nvPr>
            <p:ph type="body" idx="1"/>
          </p:nvPr>
        </p:nvSpPr>
        <p:spPr>
          <a:xfrm>
            <a:off x="447209" y="1242426"/>
            <a:ext cx="11261151" cy="55716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518E490-60D1-4AC7-A94F-2E94785480DD}"/>
              </a:ext>
            </a:extLst>
          </p:cNvPr>
          <p:cNvSpPr>
            <a:spLocks noGrp="1"/>
          </p:cNvSpPr>
          <p:nvPr>
            <p:ph type="sldNum" sz="quarter" idx="4"/>
          </p:nvPr>
        </p:nvSpPr>
        <p:spPr>
          <a:xfrm>
            <a:off x="8965160" y="6329834"/>
            <a:ext cx="2743200" cy="365125"/>
          </a:xfrm>
          <a:prstGeom prst="rect">
            <a:avLst/>
          </a:prstGeom>
        </p:spPr>
        <p:txBody>
          <a:bodyPr vert="horz" lIns="91440" tIns="45720" rIns="91440" bIns="45720" rtlCol="0" anchor="ctr"/>
          <a:lstStyle>
            <a:lvl1pPr algn="r">
              <a:defRPr sz="1200">
                <a:solidFill>
                  <a:schemeClr val="accent4"/>
                </a:solidFill>
                <a:latin typeface="Segoe UI Semilight" panose="020B0402040204020203" pitchFamily="34" charset="0"/>
                <a:cs typeface="Segoe UI Semilight" panose="020B0402040204020203" pitchFamily="34" charset="0"/>
              </a:defRPr>
            </a:lvl1pPr>
          </a:lstStyle>
          <a:p>
            <a:fld id="{EFC5FC3C-1C77-4A5F-80A9-8DCBC1C26CC2}" type="slidenum">
              <a:rPr lang="en-GB" smtClean="0"/>
              <a:pPr/>
              <a:t>‹#›</a:t>
            </a:fld>
            <a:endParaRPr lang="en-GB">
              <a:latin typeface="Segoe UI Semilight" panose="020B0402040204020203" pitchFamily="34" charset="0"/>
              <a:cs typeface="Segoe UI Semilight" panose="020B0402040204020203" pitchFamily="34" charset="0"/>
            </a:endParaRPr>
          </a:p>
        </p:txBody>
      </p:sp>
      <p:pic>
        <p:nvPicPr>
          <p:cNvPr id="7" name="Picture 3">
            <a:extLst>
              <a:ext uri="{FF2B5EF4-FFF2-40B4-BE49-F238E27FC236}">
                <a16:creationId xmlns:a16="http://schemas.microsoft.com/office/drawing/2014/main" id="{DA5BDC09-7D40-42A1-9F54-7105A3DDF60E}"/>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42230" t="1" r="9731" b="1948"/>
          <a:stretch/>
        </p:blipFill>
        <p:spPr bwMode="auto">
          <a:xfrm>
            <a:off x="5072669" y="6503782"/>
            <a:ext cx="5688226" cy="146446"/>
          </a:xfrm>
          <a:prstGeom prst="rect">
            <a:avLst/>
          </a:prstGeom>
          <a:noFill/>
          <a:ln>
            <a:noFill/>
          </a:ln>
          <a:effectLst/>
          <a:extLst>
            <a:ext uri="{909E8E84-426E-40DD-AFC4-6F175D3DCCD1}">
              <a14:hiddenFill xmlns:a14="http://schemas.microsoft.com/office/drawing/2010/main">
                <a:solidFill>
                  <a:srgbClr val="008ED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a:extLst>
              <a:ext uri="{FF2B5EF4-FFF2-40B4-BE49-F238E27FC236}">
                <a16:creationId xmlns:a16="http://schemas.microsoft.com/office/drawing/2014/main" id="{9F02B4B4-DD3A-4D57-A97B-38DCDC46047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47209" y="6137793"/>
            <a:ext cx="795566" cy="557166"/>
          </a:xfrm>
          <a:prstGeom prst="rect">
            <a:avLst/>
          </a:prstGeom>
        </p:spPr>
      </p:pic>
      <p:pic>
        <p:nvPicPr>
          <p:cNvPr id="10" name="Picture 9">
            <a:extLst>
              <a:ext uri="{FF2B5EF4-FFF2-40B4-BE49-F238E27FC236}">
                <a16:creationId xmlns:a16="http://schemas.microsoft.com/office/drawing/2014/main" id="{A1642841-54B2-45B5-AF7A-B586BC044CAB}"/>
              </a:ext>
            </a:extLst>
          </p:cNvPr>
          <p:cNvPicPr>
            <a:picLocks noChangeAspect="1"/>
          </p:cNvPicPr>
          <p:nvPr userDrawn="1"/>
        </p:nvPicPr>
        <p:blipFill>
          <a:blip r:embed="rId13"/>
          <a:stretch>
            <a:fillRect/>
          </a:stretch>
        </p:blipFill>
        <p:spPr>
          <a:xfrm>
            <a:off x="1176872" y="6410674"/>
            <a:ext cx="4729657" cy="447326"/>
          </a:xfrm>
          <a:prstGeom prst="rect">
            <a:avLst/>
          </a:prstGeom>
        </p:spPr>
      </p:pic>
    </p:spTree>
    <p:extLst>
      <p:ext uri="{BB962C8B-B14F-4D97-AF65-F5344CB8AC3E}">
        <p14:creationId xmlns:p14="http://schemas.microsoft.com/office/powerpoint/2010/main" val="175090109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txStyles>
    <p:title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p:titleStyle>
    <p:body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271889422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hyperlink" Target="https://ec.europa.eu/agriculture/sites/agriculture/files/markets-and-prices/medium-term-outlook/2015/fullrep_en.pdf"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olruytgroup.com/wps/portal/cg/en/home/stories/calculate-the-eco-score/calculate-the-eco-score" TargetMode="External"/><Relationship Id="rId2" Type="http://schemas.openxmlformats.org/officeDocument/2006/relationships/image" Target="../media/image73.png"/><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hyperlink" Target="https://www.eea.europa.eu/publications/european-union-greenhouse-gas-inventory-2019" TargetMode="External"/><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 Id="rId4" Type="http://schemas.openxmlformats.org/officeDocument/2006/relationships/image" Target="../media/image93.emf"/></Relationships>
</file>

<file path=ppt/slides/_rels/slide63.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png"/><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hyperlink" Target="mailto:hsimonin@euromilk.org"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E20E35A-8BFA-4592-AAEC-A6C6EDCD444D}"/>
              </a:ext>
            </a:extLst>
          </p:cNvPr>
          <p:cNvSpPr/>
          <p:nvPr/>
        </p:nvSpPr>
        <p:spPr>
          <a:xfrm>
            <a:off x="0" y="1554480"/>
            <a:ext cx="7711440" cy="3190240"/>
          </a:xfrm>
          <a:prstGeom prst="roundRect">
            <a:avLst>
              <a:gd name="adj" fmla="val 609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4DABAC6-4DF9-4808-B9FA-CD496AE88C7B}"/>
              </a:ext>
            </a:extLst>
          </p:cNvPr>
          <p:cNvSpPr>
            <a:spLocks noGrp="1"/>
          </p:cNvSpPr>
          <p:nvPr>
            <p:ph type="ctrTitle"/>
          </p:nvPr>
        </p:nvSpPr>
        <p:spPr>
          <a:xfrm>
            <a:off x="170130" y="2012283"/>
            <a:ext cx="7371179" cy="1416717"/>
          </a:xfrm>
          <a:noFill/>
        </p:spPr>
        <p:txBody>
          <a:bodyPr>
            <a:normAutofit fontScale="90000"/>
          </a:bodyPr>
          <a:lstStyle/>
          <a:p>
            <a:pPr algn="l">
              <a:lnSpc>
                <a:spcPct val="130000"/>
              </a:lnSpc>
              <a:spcAft>
                <a:spcPts val="600"/>
              </a:spcAft>
            </a:pPr>
            <a:r>
              <a:rPr lang="de-DE" sz="4300" dirty="0">
                <a:solidFill>
                  <a:schemeClr val="accent1"/>
                </a:solidFill>
                <a:latin typeface="Segoe UI Semibold" panose="020B0702040204020203" pitchFamily="34" charset="0"/>
                <a:cs typeface="Segoe UI Semibold" panose="020B0702040204020203" pitchFamily="34" charset="0"/>
              </a:rPr>
              <a:t>The European Green Deal and the EU </a:t>
            </a:r>
            <a:r>
              <a:rPr lang="de-DE" sz="4300" dirty="0" err="1">
                <a:solidFill>
                  <a:schemeClr val="accent1"/>
                </a:solidFill>
                <a:latin typeface="Segoe UI Semibold" panose="020B0702040204020203" pitchFamily="34" charset="0"/>
                <a:cs typeface="Segoe UI Semibold" panose="020B0702040204020203" pitchFamily="34" charset="0"/>
              </a:rPr>
              <a:t>dairy</a:t>
            </a:r>
            <a:r>
              <a:rPr lang="de-DE" sz="4300" dirty="0">
                <a:solidFill>
                  <a:schemeClr val="accent1"/>
                </a:solidFill>
                <a:latin typeface="Segoe UI Semibold" panose="020B0702040204020203" pitchFamily="34" charset="0"/>
                <a:cs typeface="Segoe UI Semibold" panose="020B0702040204020203" pitchFamily="34" charset="0"/>
              </a:rPr>
              <a:t> </a:t>
            </a:r>
            <a:r>
              <a:rPr lang="de-DE" sz="4300" dirty="0" err="1">
                <a:solidFill>
                  <a:schemeClr val="accent1"/>
                </a:solidFill>
                <a:latin typeface="Segoe UI Semibold" panose="020B0702040204020203" pitchFamily="34" charset="0"/>
                <a:cs typeface="Segoe UI Semibold" panose="020B0702040204020203" pitchFamily="34" charset="0"/>
              </a:rPr>
              <a:t>sector</a:t>
            </a:r>
            <a:endParaRPr lang="en-GB" sz="4300" dirty="0">
              <a:solidFill>
                <a:schemeClr val="accent1"/>
              </a:solidFill>
              <a:latin typeface="Segoe UI Semibold" panose="020B0702040204020203" pitchFamily="34" charset="0"/>
              <a:cs typeface="Segoe UI Semibold" panose="020B0702040204020203" pitchFamily="34" charset="0"/>
            </a:endParaRPr>
          </a:p>
        </p:txBody>
      </p:sp>
      <p:sp>
        <p:nvSpPr>
          <p:cNvPr id="5" name="Subtitle 6">
            <a:extLst>
              <a:ext uri="{FF2B5EF4-FFF2-40B4-BE49-F238E27FC236}">
                <a16:creationId xmlns:a16="http://schemas.microsoft.com/office/drawing/2014/main" id="{99255FCB-0DB6-4800-AA66-7F837B47A4BA}"/>
              </a:ext>
            </a:extLst>
          </p:cNvPr>
          <p:cNvSpPr>
            <a:spLocks noGrp="1"/>
          </p:cNvSpPr>
          <p:nvPr>
            <p:ph type="subTitle" idx="1"/>
          </p:nvPr>
        </p:nvSpPr>
        <p:spPr>
          <a:xfrm>
            <a:off x="170130" y="3722370"/>
            <a:ext cx="7371179" cy="1113790"/>
          </a:xfrm>
          <a:noFill/>
        </p:spPr>
        <p:txBody>
          <a:bodyPr>
            <a:normAutofit/>
          </a:bodyPr>
          <a:lstStyle/>
          <a:p>
            <a:pPr algn="l"/>
            <a:r>
              <a:rPr lang="en-GB" sz="2800" dirty="0">
                <a:solidFill>
                  <a:srgbClr val="6A9A33"/>
                </a:solidFill>
              </a:rPr>
              <a:t>Dairy conference Ljubljana, 13 October 2021</a:t>
            </a:r>
          </a:p>
          <a:p>
            <a:pPr algn="l"/>
            <a:r>
              <a:rPr lang="en-GB" sz="2800" dirty="0">
                <a:solidFill>
                  <a:srgbClr val="6A9A33"/>
                </a:solidFill>
              </a:rPr>
              <a:t>Hélène </a:t>
            </a:r>
            <a:r>
              <a:rPr lang="en-GB" sz="2800" dirty="0" err="1">
                <a:solidFill>
                  <a:srgbClr val="6A9A33"/>
                </a:solidFill>
              </a:rPr>
              <a:t>Simonin</a:t>
            </a:r>
            <a:endParaRPr lang="en-GB" sz="2800" dirty="0">
              <a:solidFill>
                <a:srgbClr val="6A9A33"/>
              </a:solidFill>
            </a:endParaRPr>
          </a:p>
        </p:txBody>
      </p:sp>
    </p:spTree>
    <p:extLst>
      <p:ext uri="{BB962C8B-B14F-4D97-AF65-F5344CB8AC3E}">
        <p14:creationId xmlns:p14="http://schemas.microsoft.com/office/powerpoint/2010/main" val="2491762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a:extLst>
              <a:ext uri="{FF2B5EF4-FFF2-40B4-BE49-F238E27FC236}">
                <a16:creationId xmlns:a16="http://schemas.microsoft.com/office/drawing/2014/main" id="{91AD6184-7634-4506-8405-D2B3FBB8848E}"/>
              </a:ext>
            </a:extLst>
          </p:cNvPr>
          <p:cNvSpPr txBox="1">
            <a:spLocks/>
          </p:cNvSpPr>
          <p:nvPr/>
        </p:nvSpPr>
        <p:spPr>
          <a:xfrm>
            <a:off x="10059517" y="829406"/>
            <a:ext cx="432048" cy="2160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953740-46EA-9644-8432-D9A07BDE1916}" type="slidenum">
              <a:rPr lang="en-GB" smtClean="0"/>
              <a:pPr/>
              <a:t>10</a:t>
            </a:fld>
            <a:endParaRPr lang="en-GB" dirty="0"/>
          </a:p>
        </p:txBody>
      </p:sp>
      <p:sp>
        <p:nvSpPr>
          <p:cNvPr id="16" name="Title 2">
            <a:extLst>
              <a:ext uri="{FF2B5EF4-FFF2-40B4-BE49-F238E27FC236}">
                <a16:creationId xmlns:a16="http://schemas.microsoft.com/office/drawing/2014/main" id="{C4BC4A3E-DE5D-4A0C-92B7-E7EFA80C63AC}"/>
              </a:ext>
            </a:extLst>
          </p:cNvPr>
          <p:cNvSpPr txBox="1">
            <a:spLocks/>
          </p:cNvSpPr>
          <p:nvPr/>
        </p:nvSpPr>
        <p:spPr>
          <a:xfrm>
            <a:off x="2174921" y="1816234"/>
            <a:ext cx="5649912" cy="45720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GB"/>
              <a:t>‘Biodiversity’ Strategy</a:t>
            </a:r>
            <a:endParaRPr lang="en-GB" dirty="0"/>
          </a:p>
        </p:txBody>
      </p:sp>
      <p:sp>
        <p:nvSpPr>
          <p:cNvPr id="17" name="Content Placeholder 3">
            <a:extLst>
              <a:ext uri="{FF2B5EF4-FFF2-40B4-BE49-F238E27FC236}">
                <a16:creationId xmlns:a16="http://schemas.microsoft.com/office/drawing/2014/main" id="{2CC3E11E-9C3D-41AD-8D23-FA629CA8FF8D}"/>
              </a:ext>
            </a:extLst>
          </p:cNvPr>
          <p:cNvSpPr txBox="1">
            <a:spLocks/>
          </p:cNvSpPr>
          <p:nvPr/>
        </p:nvSpPr>
        <p:spPr>
          <a:xfrm>
            <a:off x="5055240" y="2392298"/>
            <a:ext cx="5436325" cy="3962400"/>
          </a:xfrm>
          <a:prstGeom prst="rect">
            <a:avLst/>
          </a:prstGeom>
        </p:spPr>
        <p:txBody>
          <a:bodyPr vert="horz" lIns="91440" tIns="45720" rIns="91440" bIns="45720" rtlCol="0">
            <a:normAutofit lnSpcReduction="10000"/>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dirty="0">
                <a:solidFill>
                  <a:srgbClr val="CC9B00"/>
                </a:solidFill>
              </a:rPr>
              <a:t>A</a:t>
            </a:r>
            <a:r>
              <a:rPr lang="fr-FR" dirty="0">
                <a:solidFill>
                  <a:srgbClr val="CC9B00"/>
                </a:solidFill>
              </a:rPr>
              <a:t>i</a:t>
            </a:r>
            <a:r>
              <a:rPr lang="en-BE" dirty="0">
                <a:solidFill>
                  <a:srgbClr val="CC9B00"/>
                </a:solidFill>
              </a:rPr>
              <a:t>m:</a:t>
            </a:r>
          </a:p>
          <a:p>
            <a:pPr lvl="1"/>
            <a:r>
              <a:rPr lang="fr-FR" sz="1900" dirty="0"/>
              <a:t>I</a:t>
            </a:r>
            <a:r>
              <a:rPr lang="en-BE" sz="1900" dirty="0"/>
              <a:t>n</a:t>
            </a:r>
            <a:r>
              <a:rPr lang="fr-FR" sz="1900" dirty="0"/>
              <a:t>c</a:t>
            </a:r>
            <a:r>
              <a:rPr lang="en-BE" sz="1900" dirty="0"/>
              <a:t>r</a:t>
            </a:r>
            <a:r>
              <a:rPr lang="fr-FR" sz="1900" dirty="0"/>
              <a:t>e</a:t>
            </a:r>
            <a:r>
              <a:rPr lang="en-BE" sz="1900" dirty="0"/>
              <a:t>a</a:t>
            </a:r>
            <a:r>
              <a:rPr lang="fr-FR" sz="1900" dirty="0"/>
              <a:t>s</a:t>
            </a:r>
            <a:r>
              <a:rPr lang="en-BE" sz="1900" dirty="0"/>
              <a:t>e </a:t>
            </a:r>
            <a:r>
              <a:rPr lang="fr-FR" sz="1900" dirty="0"/>
              <a:t>p</a:t>
            </a:r>
            <a:r>
              <a:rPr lang="en-BE" sz="1900" dirty="0"/>
              <a:t>r</a:t>
            </a:r>
            <a:r>
              <a:rPr lang="fr-FR" sz="1900" dirty="0"/>
              <a:t>o</a:t>
            </a:r>
            <a:r>
              <a:rPr lang="en-BE" sz="1900" dirty="0"/>
              <a:t>t</a:t>
            </a:r>
            <a:r>
              <a:rPr lang="fr-FR" sz="1900" dirty="0"/>
              <a:t>e</a:t>
            </a:r>
            <a:r>
              <a:rPr lang="en-BE" sz="1900" dirty="0"/>
              <a:t>c</a:t>
            </a:r>
            <a:r>
              <a:rPr lang="fr-FR" sz="1900" dirty="0"/>
              <a:t>t</a:t>
            </a:r>
            <a:r>
              <a:rPr lang="en-BE" sz="1900" dirty="0"/>
              <a:t>e</a:t>
            </a:r>
            <a:r>
              <a:rPr lang="fr-FR" sz="1900" dirty="0"/>
              <a:t>d</a:t>
            </a:r>
            <a:r>
              <a:rPr lang="en-BE" sz="1900" dirty="0"/>
              <a:t> </a:t>
            </a:r>
            <a:r>
              <a:rPr lang="fr-FR" sz="1900" dirty="0"/>
              <a:t>a</a:t>
            </a:r>
            <a:r>
              <a:rPr lang="en-BE" sz="1900" dirty="0"/>
              <a:t>r</a:t>
            </a:r>
            <a:r>
              <a:rPr lang="fr-FR" sz="1900" dirty="0"/>
              <a:t>e</a:t>
            </a:r>
            <a:r>
              <a:rPr lang="en-BE" sz="1900" dirty="0"/>
              <a:t>a</a:t>
            </a:r>
            <a:r>
              <a:rPr lang="fr-FR" sz="1900" dirty="0"/>
              <a:t>s</a:t>
            </a:r>
            <a:r>
              <a:rPr lang="en-BE" sz="1900" dirty="0"/>
              <a:t> </a:t>
            </a:r>
            <a:r>
              <a:rPr lang="fr-FR" sz="1900" dirty="0"/>
              <a:t>o</a:t>
            </a:r>
            <a:r>
              <a:rPr lang="en-BE" sz="1900" dirty="0"/>
              <a:t>f </a:t>
            </a:r>
            <a:r>
              <a:rPr lang="fr-FR" sz="1900" dirty="0"/>
              <a:t>l</a:t>
            </a:r>
            <a:r>
              <a:rPr lang="en-BE" sz="1900" dirty="0"/>
              <a:t>a</a:t>
            </a:r>
            <a:r>
              <a:rPr lang="fr-FR" sz="1900" dirty="0"/>
              <a:t>n</a:t>
            </a:r>
            <a:r>
              <a:rPr lang="en-BE" sz="1900" dirty="0"/>
              <a:t>d </a:t>
            </a:r>
            <a:r>
              <a:rPr lang="fr-FR" sz="1900" dirty="0"/>
              <a:t>a</a:t>
            </a:r>
            <a:r>
              <a:rPr lang="en-BE" sz="1900" dirty="0"/>
              <a:t>n</a:t>
            </a:r>
            <a:r>
              <a:rPr lang="fr-FR" sz="1900" dirty="0"/>
              <a:t>d</a:t>
            </a:r>
            <a:r>
              <a:rPr lang="en-BE" sz="1900" dirty="0"/>
              <a:t> </a:t>
            </a:r>
            <a:r>
              <a:rPr lang="fr-FR" sz="1900" dirty="0"/>
              <a:t>s</a:t>
            </a:r>
            <a:r>
              <a:rPr lang="en-BE" sz="1900" dirty="0"/>
              <a:t>e</a:t>
            </a:r>
            <a:r>
              <a:rPr lang="fr-FR" sz="1900" dirty="0"/>
              <a:t>a</a:t>
            </a:r>
            <a:r>
              <a:rPr lang="en-BE" sz="1900" dirty="0"/>
              <a:t> </a:t>
            </a:r>
          </a:p>
          <a:p>
            <a:pPr lvl="1"/>
            <a:r>
              <a:rPr lang="en-BE" sz="1900" dirty="0"/>
              <a:t>Restore degraded ecosystems</a:t>
            </a:r>
          </a:p>
          <a:p>
            <a:pPr lvl="1"/>
            <a:r>
              <a:rPr lang="en-BE" sz="1900" dirty="0"/>
              <a:t>Unlock 20 billion Euros/year for biodiversity</a:t>
            </a:r>
          </a:p>
          <a:p>
            <a:pPr lvl="1"/>
            <a:r>
              <a:rPr lang="fr-FR" sz="1900" dirty="0" err="1"/>
              <a:t>Address</a:t>
            </a:r>
            <a:r>
              <a:rPr lang="en-BE" sz="1900" dirty="0"/>
              <a:t> global </a:t>
            </a:r>
            <a:r>
              <a:rPr lang="fr-FR" sz="1900" dirty="0"/>
              <a:t>b</a:t>
            </a:r>
            <a:r>
              <a:rPr lang="en-BE" sz="1900" dirty="0"/>
              <a:t>i</a:t>
            </a:r>
            <a:r>
              <a:rPr lang="fr-FR" sz="1900" dirty="0"/>
              <a:t>o</a:t>
            </a:r>
            <a:r>
              <a:rPr lang="en-BE" sz="1900" dirty="0"/>
              <a:t>d</a:t>
            </a:r>
            <a:r>
              <a:rPr lang="fr-FR" sz="1900" dirty="0"/>
              <a:t>i</a:t>
            </a:r>
            <a:r>
              <a:rPr lang="en-BE" sz="1900" dirty="0"/>
              <a:t>v</a:t>
            </a:r>
            <a:r>
              <a:rPr lang="fr-FR" sz="1900" dirty="0"/>
              <a:t>e</a:t>
            </a:r>
            <a:r>
              <a:rPr lang="en-BE" sz="1900" dirty="0"/>
              <a:t>r</a:t>
            </a:r>
            <a:r>
              <a:rPr lang="fr-FR" sz="1900" dirty="0"/>
              <a:t>s</a:t>
            </a:r>
            <a:r>
              <a:rPr lang="en-BE" sz="1900" dirty="0"/>
              <a:t>i</a:t>
            </a:r>
            <a:r>
              <a:rPr lang="fr-FR" sz="1900" dirty="0"/>
              <a:t>t</a:t>
            </a:r>
            <a:r>
              <a:rPr lang="en-BE" sz="1900" dirty="0"/>
              <a:t>y </a:t>
            </a:r>
            <a:r>
              <a:rPr lang="fr-FR" sz="1900" dirty="0"/>
              <a:t>c</a:t>
            </a:r>
            <a:r>
              <a:rPr lang="en-BE" sz="1900" dirty="0"/>
              <a:t>r</a:t>
            </a:r>
            <a:r>
              <a:rPr lang="fr-FR" sz="1900" dirty="0"/>
              <a:t>i</a:t>
            </a:r>
            <a:r>
              <a:rPr lang="en-BE" sz="1900" dirty="0"/>
              <a:t>s</a:t>
            </a:r>
            <a:r>
              <a:rPr lang="fr-FR" sz="1900" dirty="0"/>
              <a:t>i</a:t>
            </a:r>
            <a:r>
              <a:rPr lang="en-BE" sz="1900" dirty="0"/>
              <a:t>s</a:t>
            </a:r>
          </a:p>
          <a:p>
            <a:r>
              <a:rPr lang="fr-FR" dirty="0">
                <a:solidFill>
                  <a:srgbClr val="CC9B00"/>
                </a:solidFill>
              </a:rPr>
              <a:t>D</a:t>
            </a:r>
            <a:r>
              <a:rPr lang="en-BE" dirty="0">
                <a:solidFill>
                  <a:srgbClr val="CC9B00"/>
                </a:solidFill>
              </a:rPr>
              <a:t>e</a:t>
            </a:r>
            <a:r>
              <a:rPr lang="fr-FR" dirty="0">
                <a:solidFill>
                  <a:srgbClr val="CC9B00"/>
                </a:solidFill>
              </a:rPr>
              <a:t>s</a:t>
            </a:r>
            <a:r>
              <a:rPr lang="en-BE" dirty="0">
                <a:solidFill>
                  <a:srgbClr val="CC9B00"/>
                </a:solidFill>
              </a:rPr>
              <a:t>i</a:t>
            </a:r>
            <a:r>
              <a:rPr lang="fr-FR" dirty="0">
                <a:solidFill>
                  <a:srgbClr val="CC9B00"/>
                </a:solidFill>
              </a:rPr>
              <a:t>g</a:t>
            </a:r>
            <a:r>
              <a:rPr lang="en-BE" dirty="0">
                <a:solidFill>
                  <a:srgbClr val="CC9B00"/>
                </a:solidFill>
              </a:rPr>
              <a:t>n</a:t>
            </a:r>
            <a:r>
              <a:rPr lang="fr-FR" dirty="0">
                <a:solidFill>
                  <a:srgbClr val="CC9B00"/>
                </a:solidFill>
              </a:rPr>
              <a:t>e</a:t>
            </a:r>
            <a:r>
              <a:rPr lang="en-BE" dirty="0">
                <a:solidFill>
                  <a:srgbClr val="CC9B00"/>
                </a:solidFill>
              </a:rPr>
              <a:t>d </a:t>
            </a:r>
            <a:r>
              <a:rPr lang="fr-FR" dirty="0">
                <a:solidFill>
                  <a:srgbClr val="CC9B00"/>
                </a:solidFill>
              </a:rPr>
              <a:t>t</a:t>
            </a:r>
            <a:r>
              <a:rPr lang="en-BE" dirty="0">
                <a:solidFill>
                  <a:srgbClr val="CC9B00"/>
                </a:solidFill>
              </a:rPr>
              <a:t>o </a:t>
            </a:r>
            <a:r>
              <a:rPr lang="en-GB" dirty="0">
                <a:solidFill>
                  <a:srgbClr val="CC9B00"/>
                </a:solidFill>
              </a:rPr>
              <a:t>‘work in tandem’ with key policies such as CAP and the Farm to Fork Strategy</a:t>
            </a:r>
            <a:endParaRPr lang="en-BE" dirty="0">
              <a:solidFill>
                <a:srgbClr val="CC9B00"/>
              </a:solidFill>
            </a:endParaRPr>
          </a:p>
          <a:p>
            <a:endParaRPr lang="en-GB" dirty="0"/>
          </a:p>
        </p:txBody>
      </p:sp>
      <p:pic>
        <p:nvPicPr>
          <p:cNvPr id="18" name="Picture 17">
            <a:extLst>
              <a:ext uri="{FF2B5EF4-FFF2-40B4-BE49-F238E27FC236}">
                <a16:creationId xmlns:a16="http://schemas.microsoft.com/office/drawing/2014/main" id="{8B63156D-C067-4027-A0B0-E74ECA8E7B0E}"/>
              </a:ext>
            </a:extLst>
          </p:cNvPr>
          <p:cNvPicPr>
            <a:picLocks noChangeAspect="1"/>
          </p:cNvPicPr>
          <p:nvPr/>
        </p:nvPicPr>
        <p:blipFill>
          <a:blip r:embed="rId2"/>
          <a:stretch>
            <a:fillRect/>
          </a:stretch>
        </p:blipFill>
        <p:spPr>
          <a:xfrm>
            <a:off x="2174921" y="2625660"/>
            <a:ext cx="2628900" cy="3495675"/>
          </a:xfrm>
          <a:prstGeom prst="rect">
            <a:avLst/>
          </a:prstGeom>
        </p:spPr>
      </p:pic>
      <p:pic>
        <p:nvPicPr>
          <p:cNvPr id="19" name="Content Placeholder 5" descr="A close up of a logo&#10;&#10;Description automatically generated">
            <a:extLst>
              <a:ext uri="{FF2B5EF4-FFF2-40B4-BE49-F238E27FC236}">
                <a16:creationId xmlns:a16="http://schemas.microsoft.com/office/drawing/2014/main" id="{F73D8C0B-E2F3-4AD4-BBF5-08628212D58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6534569" y="232058"/>
            <a:ext cx="3755071" cy="193110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pic>
      <p:sp>
        <p:nvSpPr>
          <p:cNvPr id="20" name="Rectangle 19">
            <a:extLst>
              <a:ext uri="{FF2B5EF4-FFF2-40B4-BE49-F238E27FC236}">
                <a16:creationId xmlns:a16="http://schemas.microsoft.com/office/drawing/2014/main" id="{1386A3AA-254A-406F-902E-A66FDA2EE455}"/>
              </a:ext>
            </a:extLst>
          </p:cNvPr>
          <p:cNvSpPr/>
          <p:nvPr/>
        </p:nvSpPr>
        <p:spPr>
          <a:xfrm>
            <a:off x="6639417" y="1473601"/>
            <a:ext cx="720080" cy="55865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7220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81593" y="815353"/>
            <a:ext cx="10515600" cy="782357"/>
          </a:xfrm>
        </p:spPr>
        <p:txBody>
          <a:bodyPr/>
          <a:lstStyle/>
          <a:p>
            <a:r>
              <a:rPr lang="en-IE" dirty="0"/>
              <a:t>2030  Targets for sustainable food production &amp; biodiversity</a:t>
            </a:r>
            <a:endParaRPr lang="en-GB" dirty="0"/>
          </a:p>
        </p:txBody>
      </p:sp>
      <p:pic>
        <p:nvPicPr>
          <p:cNvPr id="3" name="Picture Placeholder 2">
            <a:extLst>
              <a:ext uri="{FF2B5EF4-FFF2-40B4-BE49-F238E27FC236}">
                <a16:creationId xmlns:a16="http://schemas.microsoft.com/office/drawing/2014/main" id="{BC2DFB04-C58F-C24F-AC62-C5C087169319}"/>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a:xfrm>
            <a:off x="1219827" y="1843394"/>
            <a:ext cx="2138669" cy="2138669"/>
          </a:xfrm>
          <a:ln w="38100">
            <a:solidFill>
              <a:schemeClr val="bg2"/>
            </a:solidFill>
          </a:ln>
        </p:spPr>
      </p:pic>
      <p:pic>
        <p:nvPicPr>
          <p:cNvPr id="5" name="Picture Placeholder 4">
            <a:extLst>
              <a:ext uri="{FF2B5EF4-FFF2-40B4-BE49-F238E27FC236}">
                <a16:creationId xmlns:a16="http://schemas.microsoft.com/office/drawing/2014/main" id="{FBDBD45D-44A6-7C45-B61F-DE5F46309817}"/>
              </a:ext>
            </a:extLst>
          </p:cNvPr>
          <p:cNvPicPr>
            <a:picLocks noGrp="1" noChangeAspect="1"/>
          </p:cNvPicPr>
          <p:nvPr>
            <p:ph type="pic" sz="quarter" idx="12"/>
          </p:nvPr>
        </p:nvPicPr>
        <p:blipFill rotWithShape="1">
          <a:blip r:embed="rId4" cstate="hqprint">
            <a:extLst>
              <a:ext uri="{28A0092B-C50C-407E-A947-70E740481C1C}">
                <a14:useLocalDpi xmlns:a14="http://schemas.microsoft.com/office/drawing/2010/main"/>
              </a:ext>
            </a:extLst>
          </a:blip>
          <a:srcRect/>
          <a:stretch/>
        </p:blipFill>
        <p:spPr>
          <a:xfrm>
            <a:off x="4210050" y="2239796"/>
            <a:ext cx="1604002" cy="1604002"/>
          </a:xfrm>
          <a:ln w="38100">
            <a:solidFill>
              <a:schemeClr val="accent4">
                <a:lumMod val="40000"/>
                <a:lumOff val="60000"/>
              </a:schemeClr>
            </a:solidFill>
          </a:ln>
        </p:spPr>
      </p:pic>
      <p:pic>
        <p:nvPicPr>
          <p:cNvPr id="10" name="Picture Placeholder 9">
            <a:extLst>
              <a:ext uri="{FF2B5EF4-FFF2-40B4-BE49-F238E27FC236}">
                <a16:creationId xmlns:a16="http://schemas.microsoft.com/office/drawing/2014/main" id="{E543D9E4-1069-1049-9FDB-DD37BC54FA08}"/>
              </a:ext>
            </a:extLst>
          </p:cNvPr>
          <p:cNvPicPr>
            <a:picLocks noGrp="1" noChangeAspect="1"/>
          </p:cNvPicPr>
          <p:nvPr>
            <p:ph type="pic" sz="quarter" idx="14"/>
          </p:nvPr>
        </p:nvPicPr>
        <p:blipFill>
          <a:blip r:embed="rId5" cstate="hqprint">
            <a:extLst>
              <a:ext uri="{28A0092B-C50C-407E-A947-70E740481C1C}">
                <a14:useLocalDpi xmlns:a14="http://schemas.microsoft.com/office/drawing/2010/main"/>
              </a:ext>
            </a:extLst>
          </a:blip>
          <a:srcRect/>
          <a:stretch>
            <a:fillRect/>
          </a:stretch>
        </p:blipFill>
        <p:spPr>
          <a:solidFill>
            <a:schemeClr val="bg2"/>
          </a:solidFill>
          <a:ln w="38100">
            <a:solidFill>
              <a:schemeClr val="bg2"/>
            </a:solidFill>
          </a:ln>
        </p:spPr>
      </p:pic>
      <p:sp>
        <p:nvSpPr>
          <p:cNvPr id="23" name="Content Placeholder 22"/>
          <p:cNvSpPr>
            <a:spLocks noGrp="1"/>
          </p:cNvSpPr>
          <p:nvPr>
            <p:ph sz="quarter" idx="15"/>
          </p:nvPr>
        </p:nvSpPr>
        <p:spPr>
          <a:xfrm>
            <a:off x="1476203" y="4184746"/>
            <a:ext cx="1718241" cy="1781830"/>
          </a:xfrm>
        </p:spPr>
        <p:txBody>
          <a:bodyPr/>
          <a:lstStyle/>
          <a:p>
            <a:r>
              <a:rPr lang="en-GB" dirty="0"/>
              <a:t>Reduce by 50% the overall use and risk of </a:t>
            </a:r>
            <a:r>
              <a:rPr lang="en-GB" b="1" dirty="0"/>
              <a:t>chemical pesticides </a:t>
            </a:r>
            <a:r>
              <a:rPr lang="en-GB" dirty="0"/>
              <a:t>and reduce use by 50% of more hazardous</a:t>
            </a:r>
            <a:r>
              <a:rPr lang="en-GB" b="1" dirty="0"/>
              <a:t> pesticides</a:t>
            </a:r>
          </a:p>
          <a:p>
            <a:endParaRPr lang="en-GB" dirty="0"/>
          </a:p>
        </p:txBody>
      </p:sp>
      <p:sp>
        <p:nvSpPr>
          <p:cNvPr id="24" name="Content Placeholder 23"/>
          <p:cNvSpPr>
            <a:spLocks noGrp="1"/>
          </p:cNvSpPr>
          <p:nvPr>
            <p:ph sz="quarter" idx="16"/>
          </p:nvPr>
        </p:nvSpPr>
        <p:spPr>
          <a:xfrm>
            <a:off x="3872524" y="4052666"/>
            <a:ext cx="2082800" cy="1332134"/>
          </a:xfrm>
        </p:spPr>
        <p:txBody>
          <a:bodyPr>
            <a:normAutofit fontScale="92500"/>
          </a:bodyPr>
          <a:lstStyle/>
          <a:p>
            <a:r>
              <a:rPr lang="en-GB" dirty="0"/>
              <a:t>Reduce </a:t>
            </a:r>
            <a:r>
              <a:rPr lang="en-GB" b="1" dirty="0"/>
              <a:t>nutrient losses </a:t>
            </a:r>
            <a:r>
              <a:rPr lang="en-GB" dirty="0"/>
              <a:t>by at least 50% </a:t>
            </a:r>
            <a:r>
              <a:rPr lang="en-US" dirty="0"/>
              <a:t>while ensuring no deterioration in soil fertility</a:t>
            </a:r>
            <a:r>
              <a:rPr lang="en-GB" dirty="0"/>
              <a:t>; this will reduce use of </a:t>
            </a:r>
            <a:r>
              <a:rPr lang="en-GB" b="1" dirty="0"/>
              <a:t>fertilisers</a:t>
            </a:r>
            <a:r>
              <a:rPr lang="en-GB" dirty="0"/>
              <a:t> by at least 20</a:t>
            </a:r>
            <a:r>
              <a:rPr lang="en-GB" dirty="0">
                <a:solidFill>
                  <a:srgbClr val="FF0000"/>
                </a:solidFill>
              </a:rPr>
              <a:t> </a:t>
            </a:r>
            <a:r>
              <a:rPr lang="en-GB" dirty="0"/>
              <a:t>% </a:t>
            </a:r>
          </a:p>
          <a:p>
            <a:endParaRPr lang="en-GB" dirty="0"/>
          </a:p>
        </p:txBody>
      </p:sp>
      <p:sp>
        <p:nvSpPr>
          <p:cNvPr id="25" name="Content Placeholder 24"/>
          <p:cNvSpPr>
            <a:spLocks noGrp="1"/>
          </p:cNvSpPr>
          <p:nvPr>
            <p:ph sz="quarter" idx="17"/>
          </p:nvPr>
        </p:nvSpPr>
        <p:spPr/>
        <p:txBody>
          <a:bodyPr/>
          <a:lstStyle/>
          <a:p>
            <a:r>
              <a:rPr lang="en-GB" dirty="0"/>
              <a:t>Reduce </a:t>
            </a:r>
            <a:r>
              <a:rPr lang="en-US" dirty="0"/>
              <a:t>sales of </a:t>
            </a:r>
            <a:r>
              <a:rPr lang="en-US" b="1" dirty="0"/>
              <a:t>antimicrobials</a:t>
            </a:r>
            <a:r>
              <a:rPr lang="en-US" dirty="0"/>
              <a:t> for farmed animals and in aquaculture </a:t>
            </a:r>
            <a:r>
              <a:rPr lang="en-GB" dirty="0"/>
              <a:t>by 50%</a:t>
            </a:r>
          </a:p>
          <a:p>
            <a:endParaRPr lang="en-GB" dirty="0"/>
          </a:p>
        </p:txBody>
      </p:sp>
      <p:sp>
        <p:nvSpPr>
          <p:cNvPr id="26" name="Content Placeholder 25"/>
          <p:cNvSpPr>
            <a:spLocks noGrp="1"/>
          </p:cNvSpPr>
          <p:nvPr>
            <p:ph sz="quarter" idx="18"/>
          </p:nvPr>
        </p:nvSpPr>
        <p:spPr/>
        <p:txBody>
          <a:bodyPr/>
          <a:lstStyle/>
          <a:p>
            <a:r>
              <a:rPr lang="en-GB" dirty="0"/>
              <a:t>Achieve </a:t>
            </a:r>
            <a:r>
              <a:rPr lang="en-US" dirty="0"/>
              <a:t>at least 25% of the EU’s agricultural land under </a:t>
            </a:r>
            <a:r>
              <a:rPr lang="en-GB" b="1" dirty="0"/>
              <a:t>organic</a:t>
            </a:r>
            <a:r>
              <a:rPr lang="en-GB" dirty="0"/>
              <a:t> </a:t>
            </a:r>
            <a:r>
              <a:rPr lang="en-GB" b="1" dirty="0"/>
              <a:t>farming</a:t>
            </a:r>
          </a:p>
          <a:p>
            <a:endParaRPr lang="en-GB" dirty="0"/>
          </a:p>
        </p:txBody>
      </p:sp>
      <p:pic>
        <p:nvPicPr>
          <p:cNvPr id="4" name="Picture Placeholder 3"/>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tretch>
            <a:fillRect/>
          </a:stretch>
        </p:blipFill>
        <p:spPr>
          <a:xfrm>
            <a:off x="6481603" y="2239796"/>
            <a:ext cx="1655120" cy="1604002"/>
          </a:xfrm>
          <a:ln w="38100">
            <a:solidFill>
              <a:schemeClr val="accent1">
                <a:lumMod val="20000"/>
                <a:lumOff val="80000"/>
              </a:schemeClr>
            </a:solidFill>
          </a:ln>
        </p:spPr>
      </p:pic>
      <p:sp>
        <p:nvSpPr>
          <p:cNvPr id="12" name="TextBox 11">
            <a:extLst>
              <a:ext uri="{FF2B5EF4-FFF2-40B4-BE49-F238E27FC236}">
                <a16:creationId xmlns:a16="http://schemas.microsoft.com/office/drawing/2014/main" id="{B4DEB9FF-D41E-4C39-81D1-44BF00153704}"/>
              </a:ext>
            </a:extLst>
          </p:cNvPr>
          <p:cNvSpPr txBox="1"/>
          <p:nvPr/>
        </p:nvSpPr>
        <p:spPr>
          <a:xfrm>
            <a:off x="1354110" y="5801558"/>
            <a:ext cx="9202428" cy="923330"/>
          </a:xfrm>
          <a:prstGeom prst="rect">
            <a:avLst/>
          </a:prstGeom>
          <a:solidFill>
            <a:schemeClr val="bg1"/>
          </a:solidFill>
        </p:spPr>
        <p:txBody>
          <a:bodyPr wrap="square">
            <a:spAutoFit/>
          </a:bodyPr>
          <a:lstStyle/>
          <a:p>
            <a:r>
              <a:rPr lang="en-GB" b="1" dirty="0">
                <a:solidFill>
                  <a:srgbClr val="CC9B00"/>
                </a:solidFill>
              </a:rPr>
              <a:t>≥ 30% of land and 30% of sea to be protected </a:t>
            </a:r>
            <a:r>
              <a:rPr lang="en-GB" dirty="0">
                <a:solidFill>
                  <a:srgbClr val="CC9B00"/>
                </a:solidFill>
              </a:rPr>
              <a:t>in the EU</a:t>
            </a:r>
            <a:r>
              <a:rPr lang="en-BE" dirty="0">
                <a:solidFill>
                  <a:srgbClr val="CC9B00"/>
                </a:solidFill>
              </a:rPr>
              <a:t> </a:t>
            </a:r>
            <a:r>
              <a:rPr lang="en-GB" dirty="0">
                <a:solidFill>
                  <a:srgbClr val="CC9B00"/>
                </a:solidFill>
              </a:rPr>
              <a:t>of which 10% to be strictly protected</a:t>
            </a:r>
          </a:p>
          <a:p>
            <a:r>
              <a:rPr lang="en-GB" b="1" dirty="0">
                <a:solidFill>
                  <a:srgbClr val="CC9B00"/>
                </a:solidFill>
              </a:rPr>
              <a:t>≥ 10% of agricultural area</a:t>
            </a:r>
            <a:r>
              <a:rPr lang="en-BE" b="1" dirty="0">
                <a:solidFill>
                  <a:srgbClr val="CC9B00"/>
                </a:solidFill>
              </a:rPr>
              <a:t> </a:t>
            </a:r>
            <a:r>
              <a:rPr lang="fr-FR" dirty="0">
                <a:solidFill>
                  <a:srgbClr val="CC9B00"/>
                </a:solidFill>
              </a:rPr>
              <a:t>t</a:t>
            </a:r>
            <a:r>
              <a:rPr lang="en-BE" dirty="0">
                <a:solidFill>
                  <a:srgbClr val="CC9B00"/>
                </a:solidFill>
              </a:rPr>
              <a:t>o be brought back</a:t>
            </a:r>
            <a:r>
              <a:rPr lang="en-GB" dirty="0">
                <a:solidFill>
                  <a:srgbClr val="CC9B00"/>
                </a:solidFill>
              </a:rPr>
              <a:t> under </a:t>
            </a:r>
            <a:r>
              <a:rPr lang="en-GB" b="1" dirty="0">
                <a:solidFill>
                  <a:srgbClr val="CC9B00"/>
                </a:solidFill>
              </a:rPr>
              <a:t>high-diversity landscape features</a:t>
            </a:r>
            <a:r>
              <a:rPr lang="en-GB" dirty="0">
                <a:solidFill>
                  <a:srgbClr val="CC9B00"/>
                </a:solidFill>
              </a:rPr>
              <a:t>. </a:t>
            </a:r>
          </a:p>
          <a:p>
            <a:endParaRPr lang="en-GB" dirty="0">
              <a:solidFill>
                <a:srgbClr val="CC9B00"/>
              </a:solidFill>
            </a:endParaRPr>
          </a:p>
        </p:txBody>
      </p:sp>
      <p:sp>
        <p:nvSpPr>
          <p:cNvPr id="13" name="TextBox 12">
            <a:extLst>
              <a:ext uri="{FF2B5EF4-FFF2-40B4-BE49-F238E27FC236}">
                <a16:creationId xmlns:a16="http://schemas.microsoft.com/office/drawing/2014/main" id="{BB976BB4-4CE8-4F77-949B-55B40C67ADB1}"/>
              </a:ext>
            </a:extLst>
          </p:cNvPr>
          <p:cNvSpPr txBox="1"/>
          <p:nvPr/>
        </p:nvSpPr>
        <p:spPr>
          <a:xfrm>
            <a:off x="8136723" y="6460243"/>
            <a:ext cx="3780420" cy="369332"/>
          </a:xfrm>
          <a:prstGeom prst="rect">
            <a:avLst/>
          </a:prstGeom>
          <a:solidFill>
            <a:srgbClr val="92D050"/>
          </a:solidFill>
        </p:spPr>
        <p:txBody>
          <a:bodyPr wrap="square" rtlCol="0">
            <a:spAutoFit/>
          </a:bodyPr>
          <a:lstStyle/>
          <a:p>
            <a:pPr algn="ctr"/>
            <a:r>
              <a:rPr lang="fr-FR" b="1" dirty="0">
                <a:solidFill>
                  <a:srgbClr val="525252"/>
                </a:solidFill>
              </a:rPr>
              <a:t>A</a:t>
            </a:r>
            <a:r>
              <a:rPr lang="en-BE" b="1" dirty="0">
                <a:solidFill>
                  <a:srgbClr val="525252"/>
                </a:solidFill>
              </a:rPr>
              <a:t>l</a:t>
            </a:r>
            <a:r>
              <a:rPr lang="fr-FR" b="1" dirty="0">
                <a:solidFill>
                  <a:srgbClr val="525252"/>
                </a:solidFill>
              </a:rPr>
              <a:t>l</a:t>
            </a:r>
            <a:r>
              <a:rPr lang="en-BE" b="1" dirty="0">
                <a:solidFill>
                  <a:srgbClr val="525252"/>
                </a:solidFill>
              </a:rPr>
              <a:t> </a:t>
            </a:r>
            <a:r>
              <a:rPr lang="fr-FR" b="1" dirty="0">
                <a:solidFill>
                  <a:srgbClr val="525252"/>
                </a:solidFill>
              </a:rPr>
              <a:t>t</a:t>
            </a:r>
            <a:r>
              <a:rPr lang="en-BE" b="1" dirty="0">
                <a:solidFill>
                  <a:srgbClr val="525252"/>
                </a:solidFill>
              </a:rPr>
              <a:t>a</a:t>
            </a:r>
            <a:r>
              <a:rPr lang="fr-FR" b="1" dirty="0">
                <a:solidFill>
                  <a:srgbClr val="525252"/>
                </a:solidFill>
              </a:rPr>
              <a:t>r</a:t>
            </a:r>
            <a:r>
              <a:rPr lang="en-BE" b="1" dirty="0">
                <a:solidFill>
                  <a:srgbClr val="525252"/>
                </a:solidFill>
              </a:rPr>
              <a:t>g</a:t>
            </a:r>
            <a:r>
              <a:rPr lang="fr-FR" b="1" dirty="0">
                <a:solidFill>
                  <a:srgbClr val="525252"/>
                </a:solidFill>
              </a:rPr>
              <a:t>e</a:t>
            </a:r>
            <a:r>
              <a:rPr lang="en-BE" b="1" dirty="0">
                <a:solidFill>
                  <a:srgbClr val="525252"/>
                </a:solidFill>
              </a:rPr>
              <a:t>t</a:t>
            </a:r>
            <a:r>
              <a:rPr lang="fr-FR" b="1" dirty="0">
                <a:solidFill>
                  <a:srgbClr val="525252"/>
                </a:solidFill>
              </a:rPr>
              <a:t>s</a:t>
            </a:r>
            <a:r>
              <a:rPr lang="en-BE" b="1" dirty="0">
                <a:solidFill>
                  <a:srgbClr val="525252"/>
                </a:solidFill>
              </a:rPr>
              <a:t> </a:t>
            </a:r>
            <a:r>
              <a:rPr lang="fr-FR" b="1" dirty="0">
                <a:solidFill>
                  <a:srgbClr val="525252"/>
                </a:solidFill>
              </a:rPr>
              <a:t>a</a:t>
            </a:r>
            <a:r>
              <a:rPr lang="en-BE" b="1" dirty="0">
                <a:solidFill>
                  <a:srgbClr val="525252"/>
                </a:solidFill>
              </a:rPr>
              <a:t>r</a:t>
            </a:r>
            <a:r>
              <a:rPr lang="fr-FR" b="1" dirty="0">
                <a:solidFill>
                  <a:srgbClr val="525252"/>
                </a:solidFill>
              </a:rPr>
              <a:t>e</a:t>
            </a:r>
            <a:r>
              <a:rPr lang="en-BE" b="1" dirty="0">
                <a:solidFill>
                  <a:srgbClr val="525252"/>
                </a:solidFill>
              </a:rPr>
              <a:t> </a:t>
            </a:r>
            <a:r>
              <a:rPr lang="fr-FR" b="1" dirty="0">
                <a:solidFill>
                  <a:srgbClr val="525252"/>
                </a:solidFill>
              </a:rPr>
              <a:t>a</a:t>
            </a:r>
            <a:r>
              <a:rPr lang="en-BE" b="1" dirty="0">
                <a:solidFill>
                  <a:srgbClr val="525252"/>
                </a:solidFill>
              </a:rPr>
              <a:t>s</a:t>
            </a:r>
            <a:r>
              <a:rPr lang="fr-FR" b="1" dirty="0">
                <a:solidFill>
                  <a:srgbClr val="525252"/>
                </a:solidFill>
              </a:rPr>
              <a:t>p</a:t>
            </a:r>
            <a:r>
              <a:rPr lang="en-BE" b="1" dirty="0" err="1">
                <a:solidFill>
                  <a:srgbClr val="525252"/>
                </a:solidFill>
              </a:rPr>
              <a:t>irational</a:t>
            </a:r>
            <a:endParaRPr lang="en-BE" b="1" dirty="0">
              <a:solidFill>
                <a:srgbClr val="525252"/>
              </a:solidFill>
            </a:endParaRPr>
          </a:p>
        </p:txBody>
      </p:sp>
    </p:spTree>
    <p:extLst>
      <p:ext uri="{BB962C8B-B14F-4D97-AF65-F5344CB8AC3E}">
        <p14:creationId xmlns:p14="http://schemas.microsoft.com/office/powerpoint/2010/main" val="2700647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C5AB8A8-A39A-4640-821B-53AE0BCCCFEE}"/>
              </a:ext>
            </a:extLst>
          </p:cNvPr>
          <p:cNvSpPr txBox="1">
            <a:spLocks/>
          </p:cNvSpPr>
          <p:nvPr/>
        </p:nvSpPr>
        <p:spPr>
          <a:xfrm>
            <a:off x="2449309" y="1340768"/>
            <a:ext cx="8219501" cy="45720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r>
              <a:rPr lang="fr-FR" dirty="0"/>
              <a:t>B</a:t>
            </a:r>
            <a:r>
              <a:rPr lang="en-BE" dirty="0"/>
              <a:t>i</a:t>
            </a:r>
            <a:r>
              <a:rPr lang="fr-FR" dirty="0"/>
              <a:t>o</a:t>
            </a:r>
            <a:r>
              <a:rPr lang="en-BE" dirty="0"/>
              <a:t>d</a:t>
            </a:r>
            <a:r>
              <a:rPr lang="fr-FR" dirty="0"/>
              <a:t>i</a:t>
            </a:r>
            <a:r>
              <a:rPr lang="en-BE" dirty="0"/>
              <a:t>v</a:t>
            </a:r>
            <a:r>
              <a:rPr lang="fr-FR" dirty="0"/>
              <a:t>e</a:t>
            </a:r>
            <a:r>
              <a:rPr lang="en-BE" dirty="0"/>
              <a:t>r</a:t>
            </a:r>
            <a:r>
              <a:rPr lang="fr-FR" dirty="0"/>
              <a:t>s</a:t>
            </a:r>
            <a:r>
              <a:rPr lang="en-BE" dirty="0"/>
              <a:t>ity – </a:t>
            </a:r>
            <a:r>
              <a:rPr lang="fr-FR" dirty="0" err="1"/>
              <a:t>dairy</a:t>
            </a:r>
            <a:r>
              <a:rPr lang="en-BE" dirty="0"/>
              <a:t> </a:t>
            </a:r>
            <a:r>
              <a:rPr lang="fr-FR" dirty="0"/>
              <a:t>p</a:t>
            </a:r>
            <a:r>
              <a:rPr lang="en-BE" dirty="0"/>
              <a:t>r</a:t>
            </a:r>
            <a:r>
              <a:rPr lang="fr-FR" dirty="0"/>
              <a:t>i</a:t>
            </a:r>
            <a:r>
              <a:rPr lang="en-BE" dirty="0"/>
              <a:t>o</a:t>
            </a:r>
            <a:r>
              <a:rPr lang="fr-FR" dirty="0"/>
              <a:t>r</a:t>
            </a:r>
            <a:r>
              <a:rPr lang="en-BE" dirty="0"/>
              <a:t>i</a:t>
            </a:r>
            <a:r>
              <a:rPr lang="fr-FR" dirty="0"/>
              <a:t>t</a:t>
            </a:r>
            <a:r>
              <a:rPr lang="en-BE" dirty="0"/>
              <a:t>i</a:t>
            </a:r>
            <a:r>
              <a:rPr lang="fr-FR" dirty="0"/>
              <a:t>e</a:t>
            </a:r>
            <a:r>
              <a:rPr lang="en-BE" dirty="0"/>
              <a:t>s</a:t>
            </a:r>
          </a:p>
        </p:txBody>
      </p:sp>
      <p:sp>
        <p:nvSpPr>
          <p:cNvPr id="6" name="Content Placeholder 3">
            <a:extLst>
              <a:ext uri="{FF2B5EF4-FFF2-40B4-BE49-F238E27FC236}">
                <a16:creationId xmlns:a16="http://schemas.microsoft.com/office/drawing/2014/main" id="{393EA84D-AF1D-40AF-92F7-E4493A47DC03}"/>
              </a:ext>
            </a:extLst>
          </p:cNvPr>
          <p:cNvSpPr txBox="1">
            <a:spLocks/>
          </p:cNvSpPr>
          <p:nvPr/>
        </p:nvSpPr>
        <p:spPr>
          <a:xfrm>
            <a:off x="2634117" y="2091572"/>
            <a:ext cx="8496944" cy="45835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CC9B00"/>
                </a:solidFill>
              </a:rPr>
              <a:t>Market measures for </a:t>
            </a:r>
            <a:r>
              <a:rPr lang="en-GB" b="1" dirty="0">
                <a:solidFill>
                  <a:srgbClr val="CC9B00"/>
                </a:solidFill>
              </a:rPr>
              <a:t>deforestation/ forest degradation </a:t>
            </a:r>
            <a:r>
              <a:rPr lang="en-GB" dirty="0">
                <a:solidFill>
                  <a:srgbClr val="CC9B00"/>
                </a:solidFill>
              </a:rPr>
              <a:t>on the EU market </a:t>
            </a:r>
            <a:r>
              <a:rPr lang="en-BE" dirty="0">
                <a:solidFill>
                  <a:srgbClr val="CC9B00"/>
                </a:solidFill>
              </a:rPr>
              <a:t>(</a:t>
            </a:r>
            <a:r>
              <a:rPr lang="fr-FR" dirty="0">
                <a:solidFill>
                  <a:srgbClr val="CC9B00"/>
                </a:solidFill>
              </a:rPr>
              <a:t>e</a:t>
            </a:r>
            <a:r>
              <a:rPr lang="en-BE" dirty="0">
                <a:solidFill>
                  <a:srgbClr val="CC9B00"/>
                </a:solidFill>
              </a:rPr>
              <a:t>.</a:t>
            </a:r>
            <a:r>
              <a:rPr lang="fr-FR" dirty="0">
                <a:solidFill>
                  <a:srgbClr val="CC9B00"/>
                </a:solidFill>
              </a:rPr>
              <a:t>g</a:t>
            </a:r>
            <a:r>
              <a:rPr lang="en-BE" dirty="0">
                <a:solidFill>
                  <a:srgbClr val="CC9B00"/>
                </a:solidFill>
              </a:rPr>
              <a:t>. </a:t>
            </a:r>
            <a:r>
              <a:rPr lang="fr-FR" dirty="0">
                <a:solidFill>
                  <a:srgbClr val="CC9B00"/>
                </a:solidFill>
              </a:rPr>
              <a:t>s</a:t>
            </a:r>
            <a:r>
              <a:rPr lang="en-BE" dirty="0">
                <a:solidFill>
                  <a:srgbClr val="CC9B00"/>
                </a:solidFill>
              </a:rPr>
              <a:t>o</a:t>
            </a:r>
            <a:r>
              <a:rPr lang="fr-FR" dirty="0">
                <a:solidFill>
                  <a:srgbClr val="CC9B00"/>
                </a:solidFill>
              </a:rPr>
              <a:t>y</a:t>
            </a:r>
            <a:r>
              <a:rPr lang="en-BE" dirty="0">
                <a:solidFill>
                  <a:srgbClr val="CC9B00"/>
                </a:solidFill>
              </a:rPr>
              <a:t>)</a:t>
            </a:r>
          </a:p>
          <a:p>
            <a:r>
              <a:rPr lang="en-GB" b="1" dirty="0">
                <a:solidFill>
                  <a:srgbClr val="CC9B00"/>
                </a:solidFill>
              </a:rPr>
              <a:t>Methods, criteria and standards on biodiversity </a:t>
            </a:r>
            <a:r>
              <a:rPr lang="en-GB" dirty="0">
                <a:solidFill>
                  <a:srgbClr val="CC9B00"/>
                </a:solidFill>
              </a:rPr>
              <a:t>measuring the environmental footprint of products (2021)</a:t>
            </a:r>
            <a:endParaRPr lang="en-BE" dirty="0">
              <a:solidFill>
                <a:srgbClr val="CC9B00"/>
              </a:solidFill>
            </a:endParaRPr>
          </a:p>
          <a:p>
            <a:r>
              <a:rPr lang="en-GB" dirty="0">
                <a:solidFill>
                  <a:srgbClr val="CC9B00"/>
                </a:solidFill>
              </a:rPr>
              <a:t>A</a:t>
            </a:r>
            <a:r>
              <a:rPr lang="en-BE" dirty="0">
                <a:solidFill>
                  <a:srgbClr val="CC9B00"/>
                </a:solidFill>
              </a:rPr>
              <a:t>c</a:t>
            </a:r>
            <a:r>
              <a:rPr lang="fr-FR" dirty="0">
                <a:solidFill>
                  <a:srgbClr val="CC9B00"/>
                </a:solidFill>
              </a:rPr>
              <a:t>t</a:t>
            </a:r>
            <a:r>
              <a:rPr lang="en-BE" dirty="0">
                <a:solidFill>
                  <a:srgbClr val="CC9B00"/>
                </a:solidFill>
              </a:rPr>
              <a:t>i</a:t>
            </a:r>
            <a:r>
              <a:rPr lang="fr-FR" dirty="0">
                <a:solidFill>
                  <a:srgbClr val="CC9B00"/>
                </a:solidFill>
              </a:rPr>
              <a:t>o</a:t>
            </a:r>
            <a:r>
              <a:rPr lang="en-BE" dirty="0">
                <a:solidFill>
                  <a:srgbClr val="CC9B00"/>
                </a:solidFill>
              </a:rPr>
              <a:t>n </a:t>
            </a:r>
            <a:r>
              <a:rPr lang="fr-FR" dirty="0">
                <a:solidFill>
                  <a:srgbClr val="CC9B00"/>
                </a:solidFill>
              </a:rPr>
              <a:t>p</a:t>
            </a:r>
            <a:r>
              <a:rPr lang="en-BE" dirty="0">
                <a:solidFill>
                  <a:srgbClr val="CC9B00"/>
                </a:solidFill>
              </a:rPr>
              <a:t>l</a:t>
            </a:r>
            <a:r>
              <a:rPr lang="fr-FR" dirty="0">
                <a:solidFill>
                  <a:srgbClr val="CC9B00"/>
                </a:solidFill>
              </a:rPr>
              <a:t>a</a:t>
            </a:r>
            <a:r>
              <a:rPr lang="en-BE" dirty="0">
                <a:solidFill>
                  <a:srgbClr val="CC9B00"/>
                </a:solidFill>
              </a:rPr>
              <a:t>n </a:t>
            </a:r>
            <a:r>
              <a:rPr lang="fr-FR" dirty="0">
                <a:solidFill>
                  <a:srgbClr val="CC9B00"/>
                </a:solidFill>
              </a:rPr>
              <a:t>o</a:t>
            </a:r>
            <a:r>
              <a:rPr lang="en-BE" dirty="0">
                <a:solidFill>
                  <a:srgbClr val="CC9B00"/>
                </a:solidFill>
              </a:rPr>
              <a:t>n </a:t>
            </a:r>
            <a:r>
              <a:rPr lang="fr-FR" dirty="0">
                <a:solidFill>
                  <a:srgbClr val="CC9B00"/>
                </a:solidFill>
              </a:rPr>
              <a:t>o</a:t>
            </a:r>
            <a:r>
              <a:rPr lang="en-BE" dirty="0">
                <a:solidFill>
                  <a:srgbClr val="CC9B00"/>
                </a:solidFill>
              </a:rPr>
              <a:t>r</a:t>
            </a:r>
            <a:r>
              <a:rPr lang="fr-FR" dirty="0">
                <a:solidFill>
                  <a:srgbClr val="CC9B00"/>
                </a:solidFill>
              </a:rPr>
              <a:t>g</a:t>
            </a:r>
            <a:r>
              <a:rPr lang="en-BE" dirty="0">
                <a:solidFill>
                  <a:srgbClr val="CC9B00"/>
                </a:solidFill>
              </a:rPr>
              <a:t>a</a:t>
            </a:r>
            <a:r>
              <a:rPr lang="fr-FR" dirty="0">
                <a:solidFill>
                  <a:srgbClr val="CC9B00"/>
                </a:solidFill>
              </a:rPr>
              <a:t>n</a:t>
            </a:r>
            <a:r>
              <a:rPr lang="en-BE" dirty="0">
                <a:solidFill>
                  <a:srgbClr val="CC9B00"/>
                </a:solidFill>
              </a:rPr>
              <a:t>i</a:t>
            </a:r>
            <a:r>
              <a:rPr lang="fr-FR" dirty="0">
                <a:solidFill>
                  <a:srgbClr val="CC9B00"/>
                </a:solidFill>
              </a:rPr>
              <a:t>c</a:t>
            </a:r>
            <a:r>
              <a:rPr lang="en-BE" b="1" dirty="0">
                <a:solidFill>
                  <a:srgbClr val="CC9B00"/>
                </a:solidFill>
              </a:rPr>
              <a:t> </a:t>
            </a:r>
            <a:r>
              <a:rPr lang="fr-FR" b="1" dirty="0">
                <a:solidFill>
                  <a:srgbClr val="CC9B00"/>
                </a:solidFill>
              </a:rPr>
              <a:t>f</a:t>
            </a:r>
            <a:r>
              <a:rPr lang="en-BE" b="1" dirty="0">
                <a:solidFill>
                  <a:srgbClr val="CC9B00"/>
                </a:solidFill>
              </a:rPr>
              <a:t>a</a:t>
            </a:r>
            <a:r>
              <a:rPr lang="fr-FR" b="1" dirty="0">
                <a:solidFill>
                  <a:srgbClr val="CC9B00"/>
                </a:solidFill>
              </a:rPr>
              <a:t>r</a:t>
            </a:r>
            <a:r>
              <a:rPr lang="en-BE" b="1" dirty="0">
                <a:solidFill>
                  <a:srgbClr val="CC9B00"/>
                </a:solidFill>
              </a:rPr>
              <a:t>m</a:t>
            </a:r>
            <a:r>
              <a:rPr lang="fr-FR" b="1" dirty="0">
                <a:solidFill>
                  <a:srgbClr val="CC9B00"/>
                </a:solidFill>
              </a:rPr>
              <a:t>i</a:t>
            </a:r>
            <a:r>
              <a:rPr lang="en-BE" b="1" dirty="0">
                <a:solidFill>
                  <a:srgbClr val="CC9B00"/>
                </a:solidFill>
              </a:rPr>
              <a:t>n</a:t>
            </a:r>
            <a:r>
              <a:rPr lang="fr-FR" b="1" dirty="0">
                <a:solidFill>
                  <a:srgbClr val="CC9B00"/>
                </a:solidFill>
              </a:rPr>
              <a:t>g</a:t>
            </a:r>
            <a:endParaRPr lang="en-BE" b="1" dirty="0">
              <a:solidFill>
                <a:srgbClr val="CC9B00"/>
              </a:solidFill>
            </a:endParaRPr>
          </a:p>
          <a:p>
            <a:r>
              <a:rPr lang="en-BE" dirty="0">
                <a:solidFill>
                  <a:srgbClr val="CC9B00"/>
                </a:solidFill>
              </a:rPr>
              <a:t>Mandatory </a:t>
            </a:r>
            <a:r>
              <a:rPr lang="fr-FR" b="1" dirty="0">
                <a:solidFill>
                  <a:srgbClr val="CC9B00"/>
                </a:solidFill>
              </a:rPr>
              <a:t>d</a:t>
            </a:r>
            <a:r>
              <a:rPr lang="en-BE" b="1" dirty="0">
                <a:solidFill>
                  <a:srgbClr val="CC9B00"/>
                </a:solidFill>
              </a:rPr>
              <a:t>u</a:t>
            </a:r>
            <a:r>
              <a:rPr lang="fr-FR" b="1" dirty="0">
                <a:solidFill>
                  <a:srgbClr val="CC9B00"/>
                </a:solidFill>
              </a:rPr>
              <a:t>e</a:t>
            </a:r>
            <a:r>
              <a:rPr lang="en-BE" b="1" dirty="0">
                <a:solidFill>
                  <a:srgbClr val="CC9B00"/>
                </a:solidFill>
              </a:rPr>
              <a:t> diligence </a:t>
            </a:r>
            <a:r>
              <a:rPr lang="fr-FR" dirty="0">
                <a:solidFill>
                  <a:srgbClr val="CC9B00"/>
                </a:solidFill>
              </a:rPr>
              <a:t>a</a:t>
            </a:r>
            <a:r>
              <a:rPr lang="en-BE" dirty="0">
                <a:solidFill>
                  <a:srgbClr val="CC9B00"/>
                </a:solidFill>
              </a:rPr>
              <a:t>c</a:t>
            </a:r>
            <a:r>
              <a:rPr lang="fr-FR" dirty="0">
                <a:solidFill>
                  <a:srgbClr val="CC9B00"/>
                </a:solidFill>
              </a:rPr>
              <a:t>r</a:t>
            </a:r>
            <a:r>
              <a:rPr lang="en-BE" dirty="0">
                <a:solidFill>
                  <a:srgbClr val="CC9B00"/>
                </a:solidFill>
              </a:rPr>
              <a:t>o</a:t>
            </a:r>
            <a:r>
              <a:rPr lang="fr-FR" dirty="0">
                <a:solidFill>
                  <a:srgbClr val="CC9B00"/>
                </a:solidFill>
              </a:rPr>
              <a:t>s</a:t>
            </a:r>
            <a:r>
              <a:rPr lang="en-BE" dirty="0">
                <a:solidFill>
                  <a:srgbClr val="CC9B00"/>
                </a:solidFill>
              </a:rPr>
              <a:t>s </a:t>
            </a:r>
            <a:r>
              <a:rPr lang="fr-FR" dirty="0">
                <a:solidFill>
                  <a:srgbClr val="CC9B00"/>
                </a:solidFill>
              </a:rPr>
              <a:t>v</a:t>
            </a:r>
            <a:r>
              <a:rPr lang="en-BE" dirty="0">
                <a:solidFill>
                  <a:srgbClr val="CC9B00"/>
                </a:solidFill>
              </a:rPr>
              <a:t>a</a:t>
            </a:r>
            <a:r>
              <a:rPr lang="fr-FR" dirty="0">
                <a:solidFill>
                  <a:srgbClr val="CC9B00"/>
                </a:solidFill>
              </a:rPr>
              <a:t>l</a:t>
            </a:r>
            <a:r>
              <a:rPr lang="en-BE" dirty="0">
                <a:solidFill>
                  <a:srgbClr val="CC9B00"/>
                </a:solidFill>
              </a:rPr>
              <a:t>ue chains</a:t>
            </a:r>
          </a:p>
          <a:p>
            <a:r>
              <a:rPr lang="fr-FR" b="1" dirty="0">
                <a:solidFill>
                  <a:srgbClr val="CC9B00"/>
                </a:solidFill>
              </a:rPr>
              <a:t>N</a:t>
            </a:r>
            <a:r>
              <a:rPr lang="en-BE" b="1" dirty="0">
                <a:solidFill>
                  <a:srgbClr val="CC9B00"/>
                </a:solidFill>
              </a:rPr>
              <a:t>utrient manag</a:t>
            </a:r>
            <a:r>
              <a:rPr lang="fr-FR" b="1" dirty="0">
                <a:solidFill>
                  <a:srgbClr val="CC9B00"/>
                </a:solidFill>
              </a:rPr>
              <a:t>e</a:t>
            </a:r>
            <a:r>
              <a:rPr lang="en-BE" b="1" dirty="0">
                <a:solidFill>
                  <a:srgbClr val="CC9B00"/>
                </a:solidFill>
              </a:rPr>
              <a:t>m</a:t>
            </a:r>
            <a:r>
              <a:rPr lang="fr-FR" b="1" dirty="0">
                <a:solidFill>
                  <a:srgbClr val="CC9B00"/>
                </a:solidFill>
              </a:rPr>
              <a:t>e</a:t>
            </a:r>
            <a:r>
              <a:rPr lang="en-BE" b="1" dirty="0">
                <a:solidFill>
                  <a:srgbClr val="CC9B00"/>
                </a:solidFill>
              </a:rPr>
              <a:t>n</a:t>
            </a:r>
            <a:r>
              <a:rPr lang="fr-FR" b="1" dirty="0">
                <a:solidFill>
                  <a:srgbClr val="CC9B00"/>
                </a:solidFill>
              </a:rPr>
              <a:t>t</a:t>
            </a:r>
            <a:r>
              <a:rPr lang="en-BE" b="1" dirty="0">
                <a:solidFill>
                  <a:srgbClr val="CC9B00"/>
                </a:solidFill>
              </a:rPr>
              <a:t> </a:t>
            </a:r>
            <a:r>
              <a:rPr lang="fr-FR" b="1" dirty="0">
                <a:solidFill>
                  <a:srgbClr val="CC9B00"/>
                </a:solidFill>
              </a:rPr>
              <a:t>a</a:t>
            </a:r>
            <a:r>
              <a:rPr lang="en-BE" b="1" dirty="0">
                <a:solidFill>
                  <a:srgbClr val="CC9B00"/>
                </a:solidFill>
              </a:rPr>
              <a:t>c</a:t>
            </a:r>
            <a:r>
              <a:rPr lang="fr-FR" b="1" dirty="0">
                <a:solidFill>
                  <a:srgbClr val="CC9B00"/>
                </a:solidFill>
              </a:rPr>
              <a:t>t</a:t>
            </a:r>
            <a:r>
              <a:rPr lang="en-BE" b="1" dirty="0">
                <a:solidFill>
                  <a:srgbClr val="CC9B00"/>
                </a:solidFill>
              </a:rPr>
              <a:t>i</a:t>
            </a:r>
            <a:r>
              <a:rPr lang="fr-FR" b="1" dirty="0">
                <a:solidFill>
                  <a:srgbClr val="CC9B00"/>
                </a:solidFill>
              </a:rPr>
              <a:t>o</a:t>
            </a:r>
            <a:r>
              <a:rPr lang="en-BE" b="1" dirty="0">
                <a:solidFill>
                  <a:srgbClr val="CC9B00"/>
                </a:solidFill>
              </a:rPr>
              <a:t>n </a:t>
            </a:r>
            <a:r>
              <a:rPr lang="fr-FR" b="1" dirty="0">
                <a:solidFill>
                  <a:srgbClr val="CC9B00"/>
                </a:solidFill>
              </a:rPr>
              <a:t>p</a:t>
            </a:r>
            <a:r>
              <a:rPr lang="en-BE" b="1" dirty="0">
                <a:solidFill>
                  <a:srgbClr val="CC9B00"/>
                </a:solidFill>
              </a:rPr>
              <a:t>lan </a:t>
            </a:r>
            <a:r>
              <a:rPr lang="en-BE" dirty="0">
                <a:solidFill>
                  <a:srgbClr val="CC9B00"/>
                </a:solidFill>
              </a:rPr>
              <a:t>(focus on nutrient losses from livestock </a:t>
            </a:r>
            <a:r>
              <a:rPr lang="fr-FR" dirty="0">
                <a:solidFill>
                  <a:srgbClr val="CC9B00"/>
                </a:solidFill>
              </a:rPr>
              <a:t>m</a:t>
            </a:r>
            <a:r>
              <a:rPr lang="en-BE" dirty="0">
                <a:solidFill>
                  <a:srgbClr val="CC9B00"/>
                </a:solidFill>
              </a:rPr>
              <a:t>anure)</a:t>
            </a:r>
          </a:p>
          <a:p>
            <a:endParaRPr lang="en-BE" dirty="0"/>
          </a:p>
        </p:txBody>
      </p:sp>
      <p:grpSp>
        <p:nvGrpSpPr>
          <p:cNvPr id="7" name="Group 6">
            <a:extLst>
              <a:ext uri="{FF2B5EF4-FFF2-40B4-BE49-F238E27FC236}">
                <a16:creationId xmlns:a16="http://schemas.microsoft.com/office/drawing/2014/main" id="{A7D85B30-D95E-49EB-B773-F740272F08BA}"/>
              </a:ext>
            </a:extLst>
          </p:cNvPr>
          <p:cNvGrpSpPr>
            <a:grpSpLocks/>
          </p:cNvGrpSpPr>
          <p:nvPr/>
        </p:nvGrpSpPr>
        <p:grpSpPr bwMode="auto">
          <a:xfrm>
            <a:off x="2284901" y="2118550"/>
            <a:ext cx="328816" cy="358674"/>
            <a:chOff x="108350191" y="106357129"/>
            <a:chExt cx="160677" cy="171912"/>
          </a:xfrm>
        </p:grpSpPr>
        <p:pic>
          <p:nvPicPr>
            <p:cNvPr id="8" name="Picture 4">
              <a:extLst>
                <a:ext uri="{FF2B5EF4-FFF2-40B4-BE49-F238E27FC236}">
                  <a16:creationId xmlns:a16="http://schemas.microsoft.com/office/drawing/2014/main" id="{59F744FE-9CA3-4E49-A2BE-25969B56E04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8435227"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5">
              <a:extLst>
                <a:ext uri="{FF2B5EF4-FFF2-40B4-BE49-F238E27FC236}">
                  <a16:creationId xmlns:a16="http://schemas.microsoft.com/office/drawing/2014/main" id="{0F798BD0-5CE5-4A2D-8AFB-10995B0AB90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8350191"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0" name="Picture 3">
            <a:extLst>
              <a:ext uri="{FF2B5EF4-FFF2-40B4-BE49-F238E27FC236}">
                <a16:creationId xmlns:a16="http://schemas.microsoft.com/office/drawing/2014/main" id="{5349EFD2-C61F-49EC-B818-4B6D07010AA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30770" y="4403495"/>
            <a:ext cx="179512" cy="4039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3">
            <a:extLst>
              <a:ext uri="{FF2B5EF4-FFF2-40B4-BE49-F238E27FC236}">
                <a16:creationId xmlns:a16="http://schemas.microsoft.com/office/drawing/2014/main" id="{52A50468-06E8-4F0D-9BF5-EDAEFAEAC08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33609" y="5469542"/>
            <a:ext cx="179512" cy="4039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3">
            <a:extLst>
              <a:ext uri="{FF2B5EF4-FFF2-40B4-BE49-F238E27FC236}">
                <a16:creationId xmlns:a16="http://schemas.microsoft.com/office/drawing/2014/main" id="{7FADEED6-822E-49D5-91A9-496E53A6E30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30770" y="4936518"/>
            <a:ext cx="179512" cy="4039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3" name="Group 12">
            <a:extLst>
              <a:ext uri="{FF2B5EF4-FFF2-40B4-BE49-F238E27FC236}">
                <a16:creationId xmlns:a16="http://schemas.microsoft.com/office/drawing/2014/main" id="{082FDC4A-B2DA-4392-90B6-1E6A08724B1D}"/>
              </a:ext>
            </a:extLst>
          </p:cNvPr>
          <p:cNvGrpSpPr>
            <a:grpSpLocks/>
          </p:cNvGrpSpPr>
          <p:nvPr/>
        </p:nvGrpSpPr>
        <p:grpSpPr bwMode="auto">
          <a:xfrm>
            <a:off x="2305301" y="3275081"/>
            <a:ext cx="328816" cy="358674"/>
            <a:chOff x="108350191" y="106357129"/>
            <a:chExt cx="160677" cy="171912"/>
          </a:xfrm>
        </p:grpSpPr>
        <p:pic>
          <p:nvPicPr>
            <p:cNvPr id="14" name="Picture 4">
              <a:extLst>
                <a:ext uri="{FF2B5EF4-FFF2-40B4-BE49-F238E27FC236}">
                  <a16:creationId xmlns:a16="http://schemas.microsoft.com/office/drawing/2014/main" id="{63178120-1D80-4E65-8D9F-01A38B25AD9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8435227"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5">
              <a:extLst>
                <a:ext uri="{FF2B5EF4-FFF2-40B4-BE49-F238E27FC236}">
                  <a16:creationId xmlns:a16="http://schemas.microsoft.com/office/drawing/2014/main" id="{62F7DA62-6EE6-4677-A866-EDAB0CDAE33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8350191"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143021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53C0ABBE-B9D0-4742-AD07-6C5B0C75D98D}"/>
              </a:ext>
            </a:extLst>
          </p:cNvPr>
          <p:cNvSpPr txBox="1">
            <a:spLocks/>
          </p:cNvSpPr>
          <p:nvPr/>
        </p:nvSpPr>
        <p:spPr>
          <a:xfrm>
            <a:off x="10666183" y="713980"/>
            <a:ext cx="432048" cy="2160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953740-46EA-9644-8432-D9A07BDE1916}" type="slidenum">
              <a:rPr lang="en-GB" smtClean="0"/>
              <a:pPr/>
              <a:t>13</a:t>
            </a:fld>
            <a:endParaRPr lang="en-GB" dirty="0"/>
          </a:p>
        </p:txBody>
      </p:sp>
      <p:sp>
        <p:nvSpPr>
          <p:cNvPr id="6" name="Title 2">
            <a:extLst>
              <a:ext uri="{FF2B5EF4-FFF2-40B4-BE49-F238E27FC236}">
                <a16:creationId xmlns:a16="http://schemas.microsoft.com/office/drawing/2014/main" id="{B4901409-A199-43C6-AF9E-BA2E2B95B87B}"/>
              </a:ext>
            </a:extLst>
          </p:cNvPr>
          <p:cNvSpPr txBox="1">
            <a:spLocks/>
          </p:cNvSpPr>
          <p:nvPr/>
        </p:nvSpPr>
        <p:spPr>
          <a:xfrm>
            <a:off x="2781587" y="1700808"/>
            <a:ext cx="5649912" cy="45720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GB"/>
              <a:t>Climate</a:t>
            </a:r>
            <a:endParaRPr lang="en-GB" dirty="0"/>
          </a:p>
        </p:txBody>
      </p:sp>
      <p:sp>
        <p:nvSpPr>
          <p:cNvPr id="7" name="Content Placeholder 3">
            <a:extLst>
              <a:ext uri="{FF2B5EF4-FFF2-40B4-BE49-F238E27FC236}">
                <a16:creationId xmlns:a16="http://schemas.microsoft.com/office/drawing/2014/main" id="{41645EB8-F816-45FB-B210-74CE58589032}"/>
              </a:ext>
            </a:extLst>
          </p:cNvPr>
          <p:cNvSpPr txBox="1">
            <a:spLocks/>
          </p:cNvSpPr>
          <p:nvPr/>
        </p:nvSpPr>
        <p:spPr>
          <a:xfrm>
            <a:off x="5805921" y="2276872"/>
            <a:ext cx="5292309" cy="3962400"/>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dirty="0">
                <a:solidFill>
                  <a:srgbClr val="CC9B00"/>
                </a:solidFill>
              </a:rPr>
              <a:t>A</a:t>
            </a:r>
            <a:r>
              <a:rPr lang="fr-FR" dirty="0">
                <a:solidFill>
                  <a:srgbClr val="CC9B00"/>
                </a:solidFill>
              </a:rPr>
              <a:t>i</a:t>
            </a:r>
            <a:r>
              <a:rPr lang="en-BE" dirty="0">
                <a:solidFill>
                  <a:srgbClr val="CC9B00"/>
                </a:solidFill>
              </a:rPr>
              <a:t>m:</a:t>
            </a:r>
          </a:p>
          <a:p>
            <a:pPr lvl="1"/>
            <a:r>
              <a:rPr lang="en-BE" dirty="0"/>
              <a:t>M</a:t>
            </a:r>
            <a:r>
              <a:rPr lang="en-GB" dirty="0" err="1"/>
              <a:t>ake</a:t>
            </a:r>
            <a:r>
              <a:rPr lang="en-GB" dirty="0"/>
              <a:t> </a:t>
            </a:r>
            <a:r>
              <a:rPr lang="en-BE" dirty="0"/>
              <a:t>t</a:t>
            </a:r>
            <a:r>
              <a:rPr lang="fr-FR" dirty="0"/>
              <a:t>h</a:t>
            </a:r>
            <a:r>
              <a:rPr lang="en-BE" dirty="0"/>
              <a:t>e </a:t>
            </a:r>
            <a:r>
              <a:rPr lang="en-GB" dirty="0"/>
              <a:t>EU’s 2050 climate neutrality objective a legally binding objective on Member States</a:t>
            </a:r>
          </a:p>
          <a:p>
            <a:pPr lvl="1"/>
            <a:r>
              <a:rPr lang="en-BE" dirty="0"/>
              <a:t>Increase GHG red</a:t>
            </a:r>
            <a:r>
              <a:rPr lang="fr-FR" dirty="0"/>
              <a:t>u</a:t>
            </a:r>
            <a:r>
              <a:rPr lang="en-BE" dirty="0"/>
              <a:t>c</a:t>
            </a:r>
            <a:r>
              <a:rPr lang="fr-FR" dirty="0"/>
              <a:t>t</a:t>
            </a:r>
            <a:r>
              <a:rPr lang="en-BE" dirty="0"/>
              <a:t>i</a:t>
            </a:r>
            <a:r>
              <a:rPr lang="fr-FR" dirty="0"/>
              <a:t>o</a:t>
            </a:r>
            <a:r>
              <a:rPr lang="en-BE" dirty="0"/>
              <a:t>n target for 2030 </a:t>
            </a:r>
            <a:r>
              <a:rPr lang="fr-FR" dirty="0"/>
              <a:t>t</a:t>
            </a:r>
            <a:r>
              <a:rPr lang="en-BE" dirty="0"/>
              <a:t>o </a:t>
            </a:r>
            <a:r>
              <a:rPr lang="fr-FR" dirty="0"/>
              <a:t>a</a:t>
            </a:r>
            <a:r>
              <a:rPr lang="en-BE" dirty="0"/>
              <a:t>t </a:t>
            </a:r>
            <a:r>
              <a:rPr lang="fr-FR" dirty="0"/>
              <a:t>l</a:t>
            </a:r>
            <a:r>
              <a:rPr lang="en-BE" dirty="0"/>
              <a:t>e</a:t>
            </a:r>
            <a:r>
              <a:rPr lang="fr-FR" dirty="0"/>
              <a:t>a</a:t>
            </a:r>
            <a:r>
              <a:rPr lang="en-BE" dirty="0"/>
              <a:t>s</a:t>
            </a:r>
            <a:r>
              <a:rPr lang="fr-FR" dirty="0"/>
              <a:t>t</a:t>
            </a:r>
            <a:r>
              <a:rPr lang="en-BE" dirty="0"/>
              <a:t> 55%</a:t>
            </a:r>
          </a:p>
          <a:p>
            <a:pPr lvl="1"/>
            <a:r>
              <a:rPr lang="en-BE" dirty="0"/>
              <a:t>Avoid carbon leaka</a:t>
            </a:r>
            <a:r>
              <a:rPr lang="fr-FR" dirty="0"/>
              <a:t>g</a:t>
            </a:r>
            <a:r>
              <a:rPr lang="en-BE" dirty="0"/>
              <a:t>e</a:t>
            </a:r>
          </a:p>
          <a:p>
            <a:r>
              <a:rPr lang="fr-FR" dirty="0">
                <a:solidFill>
                  <a:srgbClr val="CC9B00"/>
                </a:solidFill>
              </a:rPr>
              <a:t>P</a:t>
            </a:r>
            <a:r>
              <a:rPr lang="en-BE" dirty="0">
                <a:solidFill>
                  <a:srgbClr val="CC9B00"/>
                </a:solidFill>
              </a:rPr>
              <a:t>r</a:t>
            </a:r>
            <a:r>
              <a:rPr lang="fr-FR" dirty="0">
                <a:solidFill>
                  <a:srgbClr val="CC9B00"/>
                </a:solidFill>
              </a:rPr>
              <a:t>i</a:t>
            </a:r>
            <a:r>
              <a:rPr lang="en-BE" dirty="0">
                <a:solidFill>
                  <a:srgbClr val="CC9B00"/>
                </a:solidFill>
              </a:rPr>
              <a:t>o</a:t>
            </a:r>
            <a:r>
              <a:rPr lang="fr-FR" dirty="0">
                <a:solidFill>
                  <a:srgbClr val="CC9B00"/>
                </a:solidFill>
              </a:rPr>
              <a:t>r</a:t>
            </a:r>
            <a:r>
              <a:rPr lang="en-BE" dirty="0">
                <a:solidFill>
                  <a:srgbClr val="CC9B00"/>
                </a:solidFill>
              </a:rPr>
              <a:t>i</a:t>
            </a:r>
            <a:r>
              <a:rPr lang="fr-FR" dirty="0">
                <a:solidFill>
                  <a:srgbClr val="CC9B00"/>
                </a:solidFill>
              </a:rPr>
              <a:t>t</a:t>
            </a:r>
            <a:r>
              <a:rPr lang="en-BE" dirty="0">
                <a:solidFill>
                  <a:srgbClr val="CC9B00"/>
                </a:solidFill>
              </a:rPr>
              <a:t>y </a:t>
            </a:r>
            <a:r>
              <a:rPr lang="fr-FR" dirty="0">
                <a:solidFill>
                  <a:srgbClr val="CC9B00"/>
                </a:solidFill>
              </a:rPr>
              <a:t>s</a:t>
            </a:r>
            <a:r>
              <a:rPr lang="en-BE" dirty="0">
                <a:solidFill>
                  <a:srgbClr val="CC9B00"/>
                </a:solidFill>
              </a:rPr>
              <a:t>t</a:t>
            </a:r>
            <a:r>
              <a:rPr lang="fr-FR" dirty="0">
                <a:solidFill>
                  <a:srgbClr val="CC9B00"/>
                </a:solidFill>
              </a:rPr>
              <a:t>r</a:t>
            </a:r>
            <a:r>
              <a:rPr lang="en-BE" dirty="0">
                <a:solidFill>
                  <a:srgbClr val="CC9B00"/>
                </a:solidFill>
              </a:rPr>
              <a:t>a</a:t>
            </a:r>
            <a:r>
              <a:rPr lang="fr-FR" dirty="0">
                <a:solidFill>
                  <a:srgbClr val="CC9B00"/>
                </a:solidFill>
              </a:rPr>
              <a:t>t</a:t>
            </a:r>
            <a:r>
              <a:rPr lang="en-BE" dirty="0">
                <a:solidFill>
                  <a:srgbClr val="CC9B00"/>
                </a:solidFill>
              </a:rPr>
              <a:t>e</a:t>
            </a:r>
            <a:r>
              <a:rPr lang="fr-FR" dirty="0">
                <a:solidFill>
                  <a:srgbClr val="CC9B00"/>
                </a:solidFill>
              </a:rPr>
              <a:t>g</a:t>
            </a:r>
            <a:r>
              <a:rPr lang="en-BE" dirty="0">
                <a:solidFill>
                  <a:srgbClr val="CC9B00"/>
                </a:solidFill>
              </a:rPr>
              <a:t>y </a:t>
            </a:r>
            <a:r>
              <a:rPr lang="fr-FR" dirty="0">
                <a:solidFill>
                  <a:srgbClr val="CC9B00"/>
                </a:solidFill>
              </a:rPr>
              <a:t>f</a:t>
            </a:r>
            <a:r>
              <a:rPr lang="en-BE" dirty="0">
                <a:solidFill>
                  <a:srgbClr val="CC9B00"/>
                </a:solidFill>
              </a:rPr>
              <a:t>o</a:t>
            </a:r>
            <a:r>
              <a:rPr lang="fr-FR" dirty="0">
                <a:solidFill>
                  <a:srgbClr val="CC9B00"/>
                </a:solidFill>
              </a:rPr>
              <a:t>r</a:t>
            </a:r>
            <a:r>
              <a:rPr lang="en-BE" dirty="0">
                <a:solidFill>
                  <a:srgbClr val="CC9B00"/>
                </a:solidFill>
              </a:rPr>
              <a:t> </a:t>
            </a:r>
            <a:r>
              <a:rPr lang="fr-FR" dirty="0">
                <a:solidFill>
                  <a:srgbClr val="CC9B00"/>
                </a:solidFill>
              </a:rPr>
              <a:t>t</a:t>
            </a:r>
            <a:r>
              <a:rPr lang="en-BE" dirty="0">
                <a:solidFill>
                  <a:srgbClr val="CC9B00"/>
                </a:solidFill>
              </a:rPr>
              <a:t>h</a:t>
            </a:r>
            <a:r>
              <a:rPr lang="fr-FR" dirty="0">
                <a:solidFill>
                  <a:srgbClr val="CC9B00"/>
                </a:solidFill>
              </a:rPr>
              <a:t>e EU </a:t>
            </a:r>
            <a:r>
              <a:rPr lang="en-BE" dirty="0">
                <a:solidFill>
                  <a:srgbClr val="CC9B00"/>
                </a:solidFill>
              </a:rPr>
              <a:t> </a:t>
            </a:r>
            <a:r>
              <a:rPr lang="fr-FR" dirty="0">
                <a:solidFill>
                  <a:srgbClr val="CC9B00"/>
                </a:solidFill>
              </a:rPr>
              <a:t>C</a:t>
            </a:r>
            <a:r>
              <a:rPr lang="en-GB" dirty="0" err="1">
                <a:solidFill>
                  <a:srgbClr val="CC9B00"/>
                </a:solidFill>
              </a:rPr>
              <a:t>ommission</a:t>
            </a:r>
            <a:r>
              <a:rPr lang="en-BE" dirty="0">
                <a:solidFill>
                  <a:srgbClr val="CC9B00"/>
                </a:solidFill>
              </a:rPr>
              <a:t> </a:t>
            </a:r>
          </a:p>
          <a:p>
            <a:pPr lvl="1"/>
            <a:endParaRPr lang="en-BE" sz="1800" dirty="0"/>
          </a:p>
          <a:p>
            <a:pPr lvl="1"/>
            <a:endParaRPr lang="en-GB" dirty="0"/>
          </a:p>
        </p:txBody>
      </p:sp>
      <p:pic>
        <p:nvPicPr>
          <p:cNvPr id="8" name="Content Placeholder 5" descr="A close up of a logo&#10;&#10;Description automatically generated">
            <a:extLst>
              <a:ext uri="{FF2B5EF4-FFF2-40B4-BE49-F238E27FC236}">
                <a16:creationId xmlns:a16="http://schemas.microsoft.com/office/drawing/2014/main" id="{01A5ADF0-D012-496A-A89D-B3801A803F8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7141235" y="116632"/>
            <a:ext cx="3755071" cy="193110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pic>
      <p:sp>
        <p:nvSpPr>
          <p:cNvPr id="9" name="Rectangle 8">
            <a:extLst>
              <a:ext uri="{FF2B5EF4-FFF2-40B4-BE49-F238E27FC236}">
                <a16:creationId xmlns:a16="http://schemas.microsoft.com/office/drawing/2014/main" id="{865C5090-EA50-46F6-974B-06A998E9BA29}"/>
              </a:ext>
            </a:extLst>
          </p:cNvPr>
          <p:cNvSpPr/>
          <p:nvPr/>
        </p:nvSpPr>
        <p:spPr>
          <a:xfrm>
            <a:off x="9190299" y="434651"/>
            <a:ext cx="648072" cy="55865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DDA2507-4D77-4A9D-A979-2DE3AD73603A}"/>
              </a:ext>
            </a:extLst>
          </p:cNvPr>
          <p:cNvPicPr>
            <a:picLocks noChangeAspect="1"/>
          </p:cNvPicPr>
          <p:nvPr/>
        </p:nvPicPr>
        <p:blipFill>
          <a:blip r:embed="rId3"/>
          <a:stretch>
            <a:fillRect/>
          </a:stretch>
        </p:blipFill>
        <p:spPr>
          <a:xfrm>
            <a:off x="2853595" y="2398409"/>
            <a:ext cx="2486025" cy="3362325"/>
          </a:xfrm>
          <a:prstGeom prst="rect">
            <a:avLst/>
          </a:prstGeom>
        </p:spPr>
      </p:pic>
    </p:spTree>
    <p:extLst>
      <p:ext uri="{BB962C8B-B14F-4D97-AF65-F5344CB8AC3E}">
        <p14:creationId xmlns:p14="http://schemas.microsoft.com/office/powerpoint/2010/main" val="2219621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BF8F5A13-4EE7-4E2F-AF4C-0551EBB7EF28}"/>
              </a:ext>
            </a:extLst>
          </p:cNvPr>
          <p:cNvSpPr>
            <a:spLocks noGrp="1"/>
          </p:cNvSpPr>
          <p:nvPr>
            <p:ph type="sldNum" sz="quarter" idx="12"/>
          </p:nvPr>
        </p:nvSpPr>
        <p:spPr>
          <a:xfrm>
            <a:off x="9059008" y="5837851"/>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6F896A-8700-4D28-9DC9-9C3967D64CCB}" type="slidenum">
              <a:rPr kumimoji="0" lang="en-GB" sz="1200" b="0" i="0" u="none" strike="noStrike" kern="1200" cap="none" spc="0" normalizeH="0" baseline="0" noProof="0" smtClean="0">
                <a:ln>
                  <a:noFill/>
                </a:ln>
                <a:solidFill>
                  <a:srgbClr val="000000"/>
                </a:solidFill>
                <a:effectLst/>
                <a:uLnTx/>
                <a:uFillTx/>
                <a:latin typeface="Arial"/>
                <a:ea typeface="ＭＳ Ｐゴシック" charset="0"/>
                <a:cs typeface="Arial"/>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1" name="Title 1">
            <a:extLst>
              <a:ext uri="{FF2B5EF4-FFF2-40B4-BE49-F238E27FC236}">
                <a16:creationId xmlns:a16="http://schemas.microsoft.com/office/drawing/2014/main" id="{C0650AFD-05C2-4239-A55F-2B2DCBEC619E}"/>
              </a:ext>
            </a:extLst>
          </p:cNvPr>
          <p:cNvSpPr txBox="1">
            <a:spLocks/>
          </p:cNvSpPr>
          <p:nvPr/>
        </p:nvSpPr>
        <p:spPr>
          <a:xfrm>
            <a:off x="2951027" y="941679"/>
            <a:ext cx="8229600" cy="459706"/>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BE" b="1"/>
              <a:t>Climate, Energy, Zero pollution environment</a:t>
            </a:r>
            <a:endParaRPr lang="en-GB" b="1" dirty="0"/>
          </a:p>
        </p:txBody>
      </p:sp>
      <p:sp>
        <p:nvSpPr>
          <p:cNvPr id="12" name="Content Placeholder 2">
            <a:extLst>
              <a:ext uri="{FF2B5EF4-FFF2-40B4-BE49-F238E27FC236}">
                <a16:creationId xmlns:a16="http://schemas.microsoft.com/office/drawing/2014/main" id="{96A35E0F-C820-488C-B9FB-11ED3624A7CE}"/>
              </a:ext>
            </a:extLst>
          </p:cNvPr>
          <p:cNvSpPr txBox="1">
            <a:spLocks/>
          </p:cNvSpPr>
          <p:nvPr/>
        </p:nvSpPr>
        <p:spPr>
          <a:xfrm>
            <a:off x="2963008" y="1409497"/>
            <a:ext cx="8375253" cy="5272659"/>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A9A33"/>
              </a:buClr>
            </a:pPr>
            <a:r>
              <a:rPr lang="en-GB" u="sng" dirty="0">
                <a:solidFill>
                  <a:srgbClr val="6A9A33"/>
                </a:solidFill>
              </a:rPr>
              <a:t>What’s in</a:t>
            </a:r>
            <a:r>
              <a:rPr lang="en-BE" u="sng" dirty="0">
                <a:solidFill>
                  <a:srgbClr val="6A9A33"/>
                </a:solidFill>
              </a:rPr>
              <a:t>?</a:t>
            </a:r>
            <a:endParaRPr lang="en-BE" sz="2000" b="1" dirty="0">
              <a:solidFill>
                <a:schemeClr val="tx1"/>
              </a:solidFill>
            </a:endParaRPr>
          </a:p>
          <a:p>
            <a:pPr marL="795338" indent="-441325">
              <a:buClr>
                <a:srgbClr val="6A9A33"/>
              </a:buClr>
              <a:buFont typeface="Wingdings" panose="05000000000000000000" pitchFamily="2" charset="2"/>
              <a:buChar char="ü"/>
            </a:pPr>
            <a:r>
              <a:rPr lang="fr-FR" sz="2200" b="1" dirty="0">
                <a:solidFill>
                  <a:srgbClr val="76A939"/>
                </a:solidFill>
              </a:rPr>
              <a:t>C</a:t>
            </a:r>
            <a:r>
              <a:rPr lang="en-BE" sz="2200" b="1" dirty="0">
                <a:solidFill>
                  <a:srgbClr val="76A939"/>
                </a:solidFill>
              </a:rPr>
              <a:t>l</a:t>
            </a:r>
            <a:r>
              <a:rPr lang="fr-FR" sz="2200" b="1" dirty="0">
                <a:solidFill>
                  <a:srgbClr val="76A939"/>
                </a:solidFill>
              </a:rPr>
              <a:t>i</a:t>
            </a:r>
            <a:r>
              <a:rPr lang="en-BE" sz="2200" b="1" dirty="0">
                <a:solidFill>
                  <a:srgbClr val="76A939"/>
                </a:solidFill>
              </a:rPr>
              <a:t>m</a:t>
            </a:r>
            <a:r>
              <a:rPr lang="fr-FR" sz="2200" b="1" dirty="0">
                <a:solidFill>
                  <a:srgbClr val="76A939"/>
                </a:solidFill>
              </a:rPr>
              <a:t>a</a:t>
            </a:r>
            <a:r>
              <a:rPr lang="en-BE" sz="2200" b="1" dirty="0">
                <a:solidFill>
                  <a:srgbClr val="76A939"/>
                </a:solidFill>
              </a:rPr>
              <a:t>t</a:t>
            </a:r>
            <a:r>
              <a:rPr lang="fr-FR" sz="2200" b="1" dirty="0">
                <a:solidFill>
                  <a:srgbClr val="76A939"/>
                </a:solidFill>
              </a:rPr>
              <a:t>e</a:t>
            </a:r>
            <a:r>
              <a:rPr lang="en-BE" sz="2200" b="1" dirty="0">
                <a:solidFill>
                  <a:srgbClr val="76A939"/>
                </a:solidFill>
              </a:rPr>
              <a:t> </a:t>
            </a:r>
            <a:r>
              <a:rPr lang="fr-FR" sz="2200" b="1" dirty="0">
                <a:solidFill>
                  <a:srgbClr val="76A939"/>
                </a:solidFill>
              </a:rPr>
              <a:t>L</a:t>
            </a:r>
            <a:r>
              <a:rPr lang="en-BE" sz="2200" b="1" dirty="0">
                <a:solidFill>
                  <a:srgbClr val="76A939"/>
                </a:solidFill>
              </a:rPr>
              <a:t>aw </a:t>
            </a:r>
            <a:r>
              <a:rPr lang="en-BE" sz="2200" dirty="0">
                <a:solidFill>
                  <a:srgbClr val="76A939"/>
                </a:solidFill>
              </a:rPr>
              <a:t>(2050 EU c</a:t>
            </a:r>
            <a:r>
              <a:rPr lang="fr-FR" sz="2200" dirty="0">
                <a:solidFill>
                  <a:srgbClr val="76A939"/>
                </a:solidFill>
              </a:rPr>
              <a:t>a</a:t>
            </a:r>
            <a:r>
              <a:rPr lang="en-BE" sz="2200" dirty="0">
                <a:solidFill>
                  <a:srgbClr val="76A939"/>
                </a:solidFill>
              </a:rPr>
              <a:t>r</a:t>
            </a:r>
            <a:r>
              <a:rPr lang="fr-FR" sz="2200" dirty="0">
                <a:solidFill>
                  <a:srgbClr val="76A939"/>
                </a:solidFill>
              </a:rPr>
              <a:t>b</a:t>
            </a:r>
            <a:r>
              <a:rPr lang="en-BE" sz="2200" dirty="0">
                <a:solidFill>
                  <a:srgbClr val="76A939"/>
                </a:solidFill>
              </a:rPr>
              <a:t>o</a:t>
            </a:r>
            <a:r>
              <a:rPr lang="fr-FR" sz="2200" dirty="0">
                <a:solidFill>
                  <a:srgbClr val="76A939"/>
                </a:solidFill>
              </a:rPr>
              <a:t>n</a:t>
            </a:r>
            <a:r>
              <a:rPr lang="en-BE" sz="2200" dirty="0">
                <a:solidFill>
                  <a:srgbClr val="76A939"/>
                </a:solidFill>
              </a:rPr>
              <a:t> </a:t>
            </a:r>
            <a:r>
              <a:rPr lang="fr-FR" sz="2200" dirty="0">
                <a:solidFill>
                  <a:srgbClr val="76A939"/>
                </a:solidFill>
              </a:rPr>
              <a:t>n</a:t>
            </a:r>
            <a:r>
              <a:rPr lang="en-BE" sz="2200" dirty="0">
                <a:solidFill>
                  <a:srgbClr val="76A939"/>
                </a:solidFill>
              </a:rPr>
              <a:t>e</a:t>
            </a:r>
            <a:r>
              <a:rPr lang="fr-FR" sz="2200" dirty="0">
                <a:solidFill>
                  <a:srgbClr val="76A939"/>
                </a:solidFill>
              </a:rPr>
              <a:t>u</a:t>
            </a:r>
            <a:r>
              <a:rPr lang="en-BE" sz="2200" dirty="0">
                <a:solidFill>
                  <a:srgbClr val="76A939"/>
                </a:solidFill>
              </a:rPr>
              <a:t>t</a:t>
            </a:r>
            <a:r>
              <a:rPr lang="fr-FR" sz="2200" dirty="0">
                <a:solidFill>
                  <a:srgbClr val="76A939"/>
                </a:solidFill>
              </a:rPr>
              <a:t>r</a:t>
            </a:r>
            <a:r>
              <a:rPr lang="en-BE" sz="2200" dirty="0">
                <a:solidFill>
                  <a:srgbClr val="76A939"/>
                </a:solidFill>
              </a:rPr>
              <a:t>ality target)</a:t>
            </a:r>
          </a:p>
          <a:p>
            <a:pPr marL="795338" indent="-441325">
              <a:buClr>
                <a:srgbClr val="6A9A33"/>
              </a:buClr>
              <a:buFont typeface="Wingdings" panose="05000000000000000000" pitchFamily="2" charset="2"/>
              <a:buChar char="ü"/>
            </a:pPr>
            <a:r>
              <a:rPr lang="en-BE" sz="2200" b="1" dirty="0">
                <a:solidFill>
                  <a:srgbClr val="76A939"/>
                </a:solidFill>
              </a:rPr>
              <a:t>2030 Climate targets </a:t>
            </a:r>
            <a:r>
              <a:rPr lang="en-BE" sz="2200" dirty="0">
                <a:solidFill>
                  <a:srgbClr val="76A939"/>
                </a:solidFill>
              </a:rPr>
              <a:t>(from current 40% to </a:t>
            </a:r>
            <a:r>
              <a:rPr lang="en-BE" sz="2200" b="1" dirty="0">
                <a:solidFill>
                  <a:srgbClr val="76A939"/>
                </a:solidFill>
              </a:rPr>
              <a:t>55%</a:t>
            </a:r>
            <a:r>
              <a:rPr lang="en-BE" sz="2200" dirty="0">
                <a:solidFill>
                  <a:srgbClr val="76A939"/>
                </a:solidFill>
              </a:rPr>
              <a:t> </a:t>
            </a:r>
            <a:r>
              <a:rPr lang="fr-FR" sz="2200" dirty="0">
                <a:solidFill>
                  <a:srgbClr val="76A939"/>
                </a:solidFill>
              </a:rPr>
              <a:t>r</a:t>
            </a:r>
            <a:r>
              <a:rPr lang="en-BE" sz="2200" dirty="0">
                <a:solidFill>
                  <a:srgbClr val="76A939"/>
                </a:solidFill>
              </a:rPr>
              <a:t>e</a:t>
            </a:r>
            <a:r>
              <a:rPr lang="fr-FR" sz="2200" dirty="0">
                <a:solidFill>
                  <a:srgbClr val="76A939"/>
                </a:solidFill>
              </a:rPr>
              <a:t>d</a:t>
            </a:r>
            <a:r>
              <a:rPr lang="en-BE" sz="2200" dirty="0">
                <a:solidFill>
                  <a:srgbClr val="76A939"/>
                </a:solidFill>
              </a:rPr>
              <a:t>u</a:t>
            </a:r>
            <a:r>
              <a:rPr lang="fr-FR" sz="2200" dirty="0">
                <a:solidFill>
                  <a:srgbClr val="76A939"/>
                </a:solidFill>
              </a:rPr>
              <a:t>c</a:t>
            </a:r>
            <a:r>
              <a:rPr lang="en-BE" sz="2200" dirty="0">
                <a:solidFill>
                  <a:srgbClr val="76A939"/>
                </a:solidFill>
              </a:rPr>
              <a:t>t</a:t>
            </a:r>
            <a:r>
              <a:rPr lang="fr-FR" sz="2200" dirty="0">
                <a:solidFill>
                  <a:srgbClr val="76A939"/>
                </a:solidFill>
              </a:rPr>
              <a:t>i</a:t>
            </a:r>
            <a:r>
              <a:rPr lang="en-BE" sz="2200" dirty="0">
                <a:solidFill>
                  <a:srgbClr val="76A939"/>
                </a:solidFill>
              </a:rPr>
              <a:t>o</a:t>
            </a:r>
            <a:r>
              <a:rPr lang="fr-FR" sz="2200" dirty="0">
                <a:solidFill>
                  <a:srgbClr val="76A939"/>
                </a:solidFill>
              </a:rPr>
              <a:t>n</a:t>
            </a:r>
            <a:r>
              <a:rPr lang="en-BE" sz="2200" dirty="0">
                <a:solidFill>
                  <a:srgbClr val="76A939"/>
                </a:solidFill>
              </a:rPr>
              <a:t> </a:t>
            </a:r>
            <a:r>
              <a:rPr lang="fr-FR" sz="2200" dirty="0">
                <a:solidFill>
                  <a:srgbClr val="76A939"/>
                </a:solidFill>
              </a:rPr>
              <a:t>o</a:t>
            </a:r>
            <a:r>
              <a:rPr lang="en-BE" sz="2200" dirty="0">
                <a:solidFill>
                  <a:srgbClr val="76A939"/>
                </a:solidFill>
              </a:rPr>
              <a:t>f </a:t>
            </a:r>
            <a:r>
              <a:rPr lang="fr-FR" sz="2200" dirty="0">
                <a:solidFill>
                  <a:srgbClr val="76A939"/>
                </a:solidFill>
              </a:rPr>
              <a:t>G</a:t>
            </a:r>
            <a:r>
              <a:rPr lang="en-BE" sz="2200" dirty="0">
                <a:solidFill>
                  <a:srgbClr val="76A939"/>
                </a:solidFill>
              </a:rPr>
              <a:t>HG compared to 1990)</a:t>
            </a:r>
            <a:r>
              <a:rPr lang="en-GB" sz="2200" dirty="0">
                <a:solidFill>
                  <a:srgbClr val="76A939"/>
                </a:solidFill>
              </a:rPr>
              <a:t> – and the ‘Fit for 55’ package</a:t>
            </a:r>
            <a:endParaRPr lang="en-BE" sz="2200" dirty="0">
              <a:solidFill>
                <a:srgbClr val="76A939"/>
              </a:solidFill>
            </a:endParaRPr>
          </a:p>
          <a:p>
            <a:pPr marL="795338" indent="-441325">
              <a:buClr>
                <a:srgbClr val="6A9A33"/>
              </a:buClr>
              <a:buFont typeface="Wingdings" panose="05000000000000000000" pitchFamily="2" charset="2"/>
              <a:buChar char="ü"/>
            </a:pPr>
            <a:r>
              <a:rPr lang="en-BE" sz="2200" b="1" u="sng" dirty="0">
                <a:solidFill>
                  <a:srgbClr val="76A939"/>
                </a:solidFill>
              </a:rPr>
              <a:t>Methane Strategy</a:t>
            </a:r>
          </a:p>
          <a:p>
            <a:pPr marL="795338" indent="-441325">
              <a:buClr>
                <a:srgbClr val="6A9A33"/>
              </a:buClr>
              <a:buFont typeface="Wingdings" panose="05000000000000000000" pitchFamily="2" charset="2"/>
              <a:buChar char="ü"/>
            </a:pPr>
            <a:r>
              <a:rPr lang="en-BE" sz="2200" b="1" dirty="0">
                <a:solidFill>
                  <a:srgbClr val="76A939"/>
                </a:solidFill>
              </a:rPr>
              <a:t>Carbon B</a:t>
            </a:r>
            <a:r>
              <a:rPr lang="fr-FR" sz="2200" b="1" dirty="0">
                <a:solidFill>
                  <a:srgbClr val="76A939"/>
                </a:solidFill>
              </a:rPr>
              <a:t>o</a:t>
            </a:r>
            <a:r>
              <a:rPr lang="en-BE" sz="2200" b="1" dirty="0">
                <a:solidFill>
                  <a:srgbClr val="76A939"/>
                </a:solidFill>
              </a:rPr>
              <a:t>r</a:t>
            </a:r>
            <a:r>
              <a:rPr lang="fr-FR" sz="2200" b="1" dirty="0">
                <a:solidFill>
                  <a:srgbClr val="76A939"/>
                </a:solidFill>
              </a:rPr>
              <a:t>d</a:t>
            </a:r>
            <a:r>
              <a:rPr lang="en-BE" sz="2200" b="1" dirty="0">
                <a:solidFill>
                  <a:srgbClr val="76A939"/>
                </a:solidFill>
              </a:rPr>
              <a:t>e</a:t>
            </a:r>
            <a:r>
              <a:rPr lang="fr-FR" sz="2200" b="1" dirty="0">
                <a:solidFill>
                  <a:srgbClr val="76A939"/>
                </a:solidFill>
              </a:rPr>
              <a:t>r</a:t>
            </a:r>
            <a:r>
              <a:rPr lang="en-BE" sz="2200" b="1" dirty="0">
                <a:solidFill>
                  <a:srgbClr val="76A939"/>
                </a:solidFill>
              </a:rPr>
              <a:t> Adjustment Mechan</a:t>
            </a:r>
            <a:r>
              <a:rPr lang="fr-FR" sz="2200" b="1" dirty="0">
                <a:solidFill>
                  <a:srgbClr val="76A939"/>
                </a:solidFill>
              </a:rPr>
              <a:t>i</a:t>
            </a:r>
            <a:r>
              <a:rPr lang="en-BE" sz="2200" b="1" dirty="0">
                <a:solidFill>
                  <a:srgbClr val="76A939"/>
                </a:solidFill>
              </a:rPr>
              <a:t>s</a:t>
            </a:r>
            <a:r>
              <a:rPr lang="fr-FR" sz="2200" b="1" dirty="0">
                <a:solidFill>
                  <a:srgbClr val="76A939"/>
                </a:solidFill>
              </a:rPr>
              <a:t>m</a:t>
            </a:r>
            <a:r>
              <a:rPr lang="en-BE" sz="2200" b="1" dirty="0">
                <a:solidFill>
                  <a:srgbClr val="76A939"/>
                </a:solidFill>
              </a:rPr>
              <a:t> – CBAM </a:t>
            </a:r>
            <a:endParaRPr lang="en-BE" sz="2200" dirty="0">
              <a:solidFill>
                <a:srgbClr val="76A939"/>
              </a:solidFill>
            </a:endParaRPr>
          </a:p>
          <a:p>
            <a:pPr marL="795338" indent="-441325">
              <a:buClr>
                <a:srgbClr val="6A9A33"/>
              </a:buClr>
              <a:buFont typeface="Wingdings" panose="05000000000000000000" pitchFamily="2" charset="2"/>
              <a:buChar char="ü"/>
            </a:pPr>
            <a:r>
              <a:rPr lang="en-BE" sz="2200" b="1" dirty="0">
                <a:solidFill>
                  <a:srgbClr val="76A939"/>
                </a:solidFill>
              </a:rPr>
              <a:t>Carbon Farming </a:t>
            </a:r>
            <a:r>
              <a:rPr lang="fr-FR" sz="2200" dirty="0">
                <a:solidFill>
                  <a:srgbClr val="76A939"/>
                </a:solidFill>
              </a:rPr>
              <a:t>i</a:t>
            </a:r>
            <a:r>
              <a:rPr lang="en-BE" sz="2200" dirty="0">
                <a:solidFill>
                  <a:srgbClr val="76A939"/>
                </a:solidFill>
              </a:rPr>
              <a:t>n</a:t>
            </a:r>
            <a:r>
              <a:rPr lang="fr-FR" sz="2200" dirty="0">
                <a:solidFill>
                  <a:srgbClr val="76A939"/>
                </a:solidFill>
              </a:rPr>
              <a:t>i</a:t>
            </a:r>
            <a:r>
              <a:rPr lang="en-BE" sz="2200" dirty="0">
                <a:solidFill>
                  <a:srgbClr val="76A939"/>
                </a:solidFill>
              </a:rPr>
              <a:t>t</a:t>
            </a:r>
            <a:r>
              <a:rPr lang="fr-FR" sz="2200" dirty="0">
                <a:solidFill>
                  <a:srgbClr val="76A939"/>
                </a:solidFill>
              </a:rPr>
              <a:t>i</a:t>
            </a:r>
            <a:r>
              <a:rPr lang="en-BE" sz="2200" dirty="0">
                <a:solidFill>
                  <a:srgbClr val="76A939"/>
                </a:solidFill>
              </a:rPr>
              <a:t>a</a:t>
            </a:r>
            <a:r>
              <a:rPr lang="fr-FR" sz="2200" dirty="0">
                <a:solidFill>
                  <a:srgbClr val="76A939"/>
                </a:solidFill>
              </a:rPr>
              <a:t>t</a:t>
            </a:r>
            <a:r>
              <a:rPr lang="en-BE" sz="2200" dirty="0">
                <a:solidFill>
                  <a:srgbClr val="76A939"/>
                </a:solidFill>
              </a:rPr>
              <a:t>i</a:t>
            </a:r>
            <a:r>
              <a:rPr lang="fr-FR" sz="2200" dirty="0">
                <a:solidFill>
                  <a:srgbClr val="76A939"/>
                </a:solidFill>
              </a:rPr>
              <a:t>v</a:t>
            </a:r>
            <a:r>
              <a:rPr lang="en-BE" sz="2200" dirty="0">
                <a:solidFill>
                  <a:srgbClr val="76A939"/>
                </a:solidFill>
              </a:rPr>
              <a:t>e (in F2F </a:t>
            </a:r>
            <a:r>
              <a:rPr lang="fr-FR" sz="2200" dirty="0">
                <a:solidFill>
                  <a:srgbClr val="76A939"/>
                </a:solidFill>
              </a:rPr>
              <a:t>s</a:t>
            </a:r>
            <a:r>
              <a:rPr lang="en-BE" sz="2200" dirty="0">
                <a:solidFill>
                  <a:srgbClr val="76A939"/>
                </a:solidFill>
              </a:rPr>
              <a:t>t</a:t>
            </a:r>
            <a:r>
              <a:rPr lang="fr-FR" sz="2200" dirty="0">
                <a:solidFill>
                  <a:srgbClr val="76A939"/>
                </a:solidFill>
              </a:rPr>
              <a:t>r</a:t>
            </a:r>
            <a:r>
              <a:rPr lang="en-BE" sz="2200" dirty="0">
                <a:solidFill>
                  <a:srgbClr val="76A939"/>
                </a:solidFill>
              </a:rPr>
              <a:t>a</a:t>
            </a:r>
            <a:r>
              <a:rPr lang="fr-FR" sz="2200" dirty="0">
                <a:solidFill>
                  <a:srgbClr val="76A939"/>
                </a:solidFill>
              </a:rPr>
              <a:t>t</a:t>
            </a:r>
            <a:r>
              <a:rPr lang="en-BE" sz="2200" dirty="0">
                <a:solidFill>
                  <a:srgbClr val="76A939"/>
                </a:solidFill>
              </a:rPr>
              <a:t>e</a:t>
            </a:r>
            <a:r>
              <a:rPr lang="fr-FR" sz="2200" dirty="0">
                <a:solidFill>
                  <a:srgbClr val="76A939"/>
                </a:solidFill>
              </a:rPr>
              <a:t>g</a:t>
            </a:r>
            <a:r>
              <a:rPr lang="en-BE" sz="2200" dirty="0">
                <a:solidFill>
                  <a:srgbClr val="76A939"/>
                </a:solidFill>
              </a:rPr>
              <a:t>y)</a:t>
            </a:r>
          </a:p>
          <a:p>
            <a:pPr marL="795338" indent="-441325">
              <a:buClr>
                <a:srgbClr val="6A9A33"/>
              </a:buClr>
              <a:buFont typeface="Wingdings" panose="05000000000000000000" pitchFamily="2" charset="2"/>
              <a:buChar char="ü"/>
            </a:pPr>
            <a:r>
              <a:rPr lang="en-BE" sz="2200" b="1" dirty="0">
                <a:solidFill>
                  <a:srgbClr val="76A939"/>
                </a:solidFill>
              </a:rPr>
              <a:t>Zero pollution </a:t>
            </a:r>
            <a:r>
              <a:rPr lang="en-BE" sz="2200" dirty="0">
                <a:solidFill>
                  <a:srgbClr val="76A939"/>
                </a:solidFill>
              </a:rPr>
              <a:t>am</a:t>
            </a:r>
            <a:r>
              <a:rPr lang="fr-FR" sz="2200" dirty="0">
                <a:solidFill>
                  <a:srgbClr val="76A939"/>
                </a:solidFill>
              </a:rPr>
              <a:t>b</a:t>
            </a:r>
            <a:r>
              <a:rPr lang="en-BE" sz="2200" dirty="0">
                <a:solidFill>
                  <a:srgbClr val="76A939"/>
                </a:solidFill>
              </a:rPr>
              <a:t>i</a:t>
            </a:r>
            <a:r>
              <a:rPr lang="fr-FR" sz="2200" dirty="0">
                <a:solidFill>
                  <a:srgbClr val="76A939"/>
                </a:solidFill>
              </a:rPr>
              <a:t>t</a:t>
            </a:r>
            <a:r>
              <a:rPr lang="en-BE" sz="2200" dirty="0">
                <a:solidFill>
                  <a:srgbClr val="76A939"/>
                </a:solidFill>
              </a:rPr>
              <a:t>i</a:t>
            </a:r>
            <a:r>
              <a:rPr lang="fr-FR" sz="2200" dirty="0">
                <a:solidFill>
                  <a:srgbClr val="76A939"/>
                </a:solidFill>
              </a:rPr>
              <a:t>o</a:t>
            </a:r>
            <a:r>
              <a:rPr lang="en-BE" sz="2200" dirty="0">
                <a:solidFill>
                  <a:srgbClr val="76A939"/>
                </a:solidFill>
              </a:rPr>
              <a:t>n</a:t>
            </a:r>
          </a:p>
          <a:p>
            <a:pPr marL="795338" indent="-441325">
              <a:buClr>
                <a:srgbClr val="6A9A33"/>
              </a:buClr>
              <a:buFont typeface="Wingdings" panose="05000000000000000000" pitchFamily="2" charset="2"/>
              <a:buChar char="ü"/>
            </a:pPr>
            <a:r>
              <a:rPr lang="en-BE" sz="2200" b="1" dirty="0">
                <a:solidFill>
                  <a:srgbClr val="76A939"/>
                </a:solidFill>
              </a:rPr>
              <a:t>Climate Pact</a:t>
            </a:r>
          </a:p>
          <a:p>
            <a:pPr marL="795338" indent="-441325">
              <a:buClr>
                <a:srgbClr val="6A9A33"/>
              </a:buClr>
              <a:buFont typeface="Wingdings" panose="05000000000000000000" pitchFamily="2" charset="2"/>
              <a:buChar char="ü"/>
            </a:pPr>
            <a:r>
              <a:rPr lang="en-BE" sz="2200" b="1" dirty="0">
                <a:solidFill>
                  <a:srgbClr val="76A939"/>
                </a:solidFill>
              </a:rPr>
              <a:t>Decarbonisation of energy </a:t>
            </a:r>
            <a:r>
              <a:rPr lang="en-BE" sz="2200" dirty="0">
                <a:solidFill>
                  <a:srgbClr val="76A939"/>
                </a:solidFill>
              </a:rPr>
              <a:t>system</a:t>
            </a:r>
            <a:endParaRPr lang="en-BE" sz="2200" dirty="0">
              <a:solidFill>
                <a:schemeClr val="accent4">
                  <a:lumMod val="50000"/>
                  <a:lumOff val="50000"/>
                </a:schemeClr>
              </a:solidFill>
            </a:endParaRPr>
          </a:p>
          <a:p>
            <a:pPr marL="795338" indent="-441325">
              <a:buClr>
                <a:srgbClr val="6A9A33"/>
              </a:buClr>
              <a:buFont typeface="Wingdings" panose="05000000000000000000" pitchFamily="2" charset="2"/>
              <a:buChar char="ü"/>
            </a:pPr>
            <a:endParaRPr lang="en-BE" sz="2000" b="1" dirty="0">
              <a:solidFill>
                <a:schemeClr val="tx1"/>
              </a:solidFill>
            </a:endParaRPr>
          </a:p>
          <a:p>
            <a:pPr marL="795338" indent="-441325">
              <a:buClr>
                <a:srgbClr val="6A9A33"/>
              </a:buClr>
              <a:buFont typeface="Wingdings" panose="05000000000000000000" pitchFamily="2" charset="2"/>
              <a:buChar char="ü"/>
            </a:pPr>
            <a:endParaRPr lang="en-GB" sz="2000" b="1" dirty="0">
              <a:solidFill>
                <a:schemeClr val="tx1"/>
              </a:solidFill>
            </a:endParaRPr>
          </a:p>
        </p:txBody>
      </p:sp>
      <p:pic>
        <p:nvPicPr>
          <p:cNvPr id="14" name="Picture 2">
            <a:extLst>
              <a:ext uri="{FF2B5EF4-FFF2-40B4-BE49-F238E27FC236}">
                <a16:creationId xmlns:a16="http://schemas.microsoft.com/office/drawing/2014/main" id="{C268376A-7704-4C14-8E40-0282A5EC0E5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28450" y="3380204"/>
            <a:ext cx="451393" cy="3483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3">
            <a:extLst>
              <a:ext uri="{FF2B5EF4-FFF2-40B4-BE49-F238E27FC236}">
                <a16:creationId xmlns:a16="http://schemas.microsoft.com/office/drawing/2014/main" id="{3B33E505-DDFB-42A8-820F-A083D88AF2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00331" y="5900476"/>
            <a:ext cx="179512" cy="4039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3">
            <a:extLst>
              <a:ext uri="{FF2B5EF4-FFF2-40B4-BE49-F238E27FC236}">
                <a16:creationId xmlns:a16="http://schemas.microsoft.com/office/drawing/2014/main" id="{609AD8E0-B9D2-4E9B-A218-A3413475E7A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89756" y="4860060"/>
            <a:ext cx="179512" cy="4039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3">
            <a:extLst>
              <a:ext uri="{FF2B5EF4-FFF2-40B4-BE49-F238E27FC236}">
                <a16:creationId xmlns:a16="http://schemas.microsoft.com/office/drawing/2014/main" id="{5911DE3C-838E-429F-AA72-87597EB6BC5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00331" y="5380268"/>
            <a:ext cx="179512" cy="4039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8" name="Group 17">
            <a:extLst>
              <a:ext uri="{FF2B5EF4-FFF2-40B4-BE49-F238E27FC236}">
                <a16:creationId xmlns:a16="http://schemas.microsoft.com/office/drawing/2014/main" id="{54CCC17D-690C-457C-A281-33984BF3EEDD}"/>
              </a:ext>
            </a:extLst>
          </p:cNvPr>
          <p:cNvGrpSpPr>
            <a:grpSpLocks/>
          </p:cNvGrpSpPr>
          <p:nvPr/>
        </p:nvGrpSpPr>
        <p:grpSpPr bwMode="auto">
          <a:xfrm>
            <a:off x="2894821" y="3877478"/>
            <a:ext cx="378545" cy="360040"/>
            <a:chOff x="108350191" y="106357129"/>
            <a:chExt cx="160677" cy="171912"/>
          </a:xfrm>
        </p:grpSpPr>
        <p:pic>
          <p:nvPicPr>
            <p:cNvPr id="19" name="Picture 4">
              <a:extLst>
                <a:ext uri="{FF2B5EF4-FFF2-40B4-BE49-F238E27FC236}">
                  <a16:creationId xmlns:a16="http://schemas.microsoft.com/office/drawing/2014/main" id="{4185ED44-7F66-4E1C-94FC-D47644729E9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35227"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Picture 5">
              <a:extLst>
                <a:ext uri="{FF2B5EF4-FFF2-40B4-BE49-F238E27FC236}">
                  <a16:creationId xmlns:a16="http://schemas.microsoft.com/office/drawing/2014/main" id="{41983CC1-44E7-4B56-A91C-1A672AE66E0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350191"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21" name="Group 20">
            <a:extLst>
              <a:ext uri="{FF2B5EF4-FFF2-40B4-BE49-F238E27FC236}">
                <a16:creationId xmlns:a16="http://schemas.microsoft.com/office/drawing/2014/main" id="{74F9065B-E7D8-45CD-8173-6CBF54B3545D}"/>
              </a:ext>
            </a:extLst>
          </p:cNvPr>
          <p:cNvGrpSpPr>
            <a:grpSpLocks/>
          </p:cNvGrpSpPr>
          <p:nvPr/>
        </p:nvGrpSpPr>
        <p:grpSpPr bwMode="auto">
          <a:xfrm>
            <a:off x="2951027" y="2007221"/>
            <a:ext cx="328816" cy="358674"/>
            <a:chOff x="108350191" y="106357129"/>
            <a:chExt cx="160677" cy="171912"/>
          </a:xfrm>
        </p:grpSpPr>
        <p:pic>
          <p:nvPicPr>
            <p:cNvPr id="22" name="Picture 4">
              <a:extLst>
                <a:ext uri="{FF2B5EF4-FFF2-40B4-BE49-F238E27FC236}">
                  <a16:creationId xmlns:a16="http://schemas.microsoft.com/office/drawing/2014/main" id="{59194E66-BD42-43B5-AE49-CB1F3FE46F2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35227"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3" name="Picture 5">
              <a:extLst>
                <a:ext uri="{FF2B5EF4-FFF2-40B4-BE49-F238E27FC236}">
                  <a16:creationId xmlns:a16="http://schemas.microsoft.com/office/drawing/2014/main" id="{AD654C2B-E980-4DBD-87FF-839A600F81F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350191"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24" name="Picture 2">
            <a:extLst>
              <a:ext uri="{FF2B5EF4-FFF2-40B4-BE49-F238E27FC236}">
                <a16:creationId xmlns:a16="http://schemas.microsoft.com/office/drawing/2014/main" id="{09337D94-0359-4710-8108-E578B3A6708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17875" y="2549488"/>
            <a:ext cx="451393" cy="3483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25" name="Group 24">
            <a:extLst>
              <a:ext uri="{FF2B5EF4-FFF2-40B4-BE49-F238E27FC236}">
                <a16:creationId xmlns:a16="http://schemas.microsoft.com/office/drawing/2014/main" id="{6FD7831D-BA93-46F1-A795-36706FA94DD4}"/>
              </a:ext>
            </a:extLst>
          </p:cNvPr>
          <p:cNvGrpSpPr>
            <a:grpSpLocks/>
          </p:cNvGrpSpPr>
          <p:nvPr/>
        </p:nvGrpSpPr>
        <p:grpSpPr bwMode="auto">
          <a:xfrm>
            <a:off x="2894821" y="4386471"/>
            <a:ext cx="378545" cy="360040"/>
            <a:chOff x="108350191" y="106357129"/>
            <a:chExt cx="160677" cy="171912"/>
          </a:xfrm>
        </p:grpSpPr>
        <p:pic>
          <p:nvPicPr>
            <p:cNvPr id="26" name="Picture 4">
              <a:extLst>
                <a:ext uri="{FF2B5EF4-FFF2-40B4-BE49-F238E27FC236}">
                  <a16:creationId xmlns:a16="http://schemas.microsoft.com/office/drawing/2014/main" id="{1994EA87-F2AE-4A36-ABAD-EB84B28478E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35227"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7" name="Picture 5">
              <a:extLst>
                <a:ext uri="{FF2B5EF4-FFF2-40B4-BE49-F238E27FC236}">
                  <a16:creationId xmlns:a16="http://schemas.microsoft.com/office/drawing/2014/main" id="{FA11F2E7-5307-4ADA-9AA7-A9EE61C64EE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350191"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142299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FAE7CA6-3FDA-45DD-9E61-7BBD144BCBD5}"/>
              </a:ext>
            </a:extLst>
          </p:cNvPr>
          <p:cNvSpPr txBox="1">
            <a:spLocks/>
          </p:cNvSpPr>
          <p:nvPr/>
        </p:nvSpPr>
        <p:spPr bwMode="auto">
          <a:xfrm>
            <a:off x="11648384" y="713000"/>
            <a:ext cx="432048" cy="2160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eaLnBrk="1" fontAlgn="base" hangingPunct="1">
              <a:spcBef>
                <a:spcPct val="0"/>
              </a:spcBef>
              <a:spcAft>
                <a:spcPct val="0"/>
              </a:spcAft>
              <a:defRPr sz="1200" kern="1200">
                <a:solidFill>
                  <a:srgbClr val="6A9A33"/>
                </a:solidFill>
                <a:latin typeface="Arial"/>
                <a:ea typeface="ＭＳ Ｐゴシック" charset="0"/>
                <a:cs typeface="Arial"/>
              </a:defRPr>
            </a:lvl1pPr>
            <a:lvl2pPr marL="457200" algn="l" rtl="0" eaLnBrk="0" fontAlgn="base" hangingPunct="0">
              <a:spcBef>
                <a:spcPct val="3000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90953740-46EA-9644-8432-D9A07BDE1916}" type="slidenum">
              <a:rPr lang="en-GB" smtClean="0"/>
              <a:pPr/>
              <a:t>15</a:t>
            </a:fld>
            <a:endParaRPr lang="en-GB" dirty="0"/>
          </a:p>
        </p:txBody>
      </p:sp>
      <p:sp>
        <p:nvSpPr>
          <p:cNvPr id="6" name="Title 2">
            <a:extLst>
              <a:ext uri="{FF2B5EF4-FFF2-40B4-BE49-F238E27FC236}">
                <a16:creationId xmlns:a16="http://schemas.microsoft.com/office/drawing/2014/main" id="{9AE9389B-D52B-4923-B5E4-5E1FD290CF2D}"/>
              </a:ext>
            </a:extLst>
          </p:cNvPr>
          <p:cNvSpPr txBox="1">
            <a:spLocks/>
          </p:cNvSpPr>
          <p:nvPr/>
        </p:nvSpPr>
        <p:spPr bwMode="auto">
          <a:xfrm>
            <a:off x="3763788" y="1699828"/>
            <a:ext cx="56499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2800" b="0" spc="50">
                <a:solidFill>
                  <a:srgbClr val="008ED3"/>
                </a:solidFill>
                <a:latin typeface="Arial" charset="0"/>
                <a:ea typeface="ＭＳ Ｐゴシック" charset="0"/>
                <a:cs typeface="ＭＳ Ｐゴシック" charset="0"/>
              </a:defRPr>
            </a:lvl1pPr>
            <a:lvl2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2pPr>
            <a:lvl3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3pPr>
            <a:lvl4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4pPr>
            <a:lvl5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kern="0"/>
              <a:t>Farm to Fork (F2F)</a:t>
            </a:r>
            <a:endParaRPr lang="en-GB" kern="0" dirty="0"/>
          </a:p>
        </p:txBody>
      </p:sp>
      <p:sp>
        <p:nvSpPr>
          <p:cNvPr id="7" name="Content Placeholder 3">
            <a:extLst>
              <a:ext uri="{FF2B5EF4-FFF2-40B4-BE49-F238E27FC236}">
                <a16:creationId xmlns:a16="http://schemas.microsoft.com/office/drawing/2014/main" id="{B4BFBCDD-084F-48E0-91F8-1FCE5BB07FAC}"/>
              </a:ext>
            </a:extLst>
          </p:cNvPr>
          <p:cNvSpPr txBox="1">
            <a:spLocks/>
          </p:cNvSpPr>
          <p:nvPr/>
        </p:nvSpPr>
        <p:spPr bwMode="auto">
          <a:xfrm>
            <a:off x="6860132" y="2419908"/>
            <a:ext cx="4740325" cy="39624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71463" indent="-271463" algn="l" rtl="0" eaLnBrk="0" fontAlgn="base" hangingPunct="0">
              <a:spcBef>
                <a:spcPct val="20000"/>
              </a:spcBef>
              <a:spcAft>
                <a:spcPct val="30000"/>
              </a:spcAft>
              <a:buClr>
                <a:srgbClr val="6A9A33"/>
              </a:buClr>
              <a:buFont typeface="Lucida Grande"/>
              <a:buChar char="➥"/>
              <a:defRPr sz="2200">
                <a:solidFill>
                  <a:srgbClr val="777777"/>
                </a:solidFill>
                <a:latin typeface="Arial" charset="0"/>
                <a:ea typeface="ＭＳ Ｐゴシック" charset="0"/>
                <a:cs typeface="ＭＳ Ｐゴシック" charset="0"/>
              </a:defRPr>
            </a:lvl1pPr>
            <a:lvl2pPr marL="355600" indent="-171450" algn="l" rtl="0" eaLnBrk="0" fontAlgn="base" hangingPunct="0">
              <a:lnSpc>
                <a:spcPct val="100000"/>
              </a:lnSpc>
              <a:spcBef>
                <a:spcPct val="20000"/>
              </a:spcBef>
              <a:spcAft>
                <a:spcPct val="60000"/>
              </a:spcAft>
              <a:buClr>
                <a:srgbClr val="777777"/>
              </a:buClr>
              <a:buFont typeface="Arial"/>
              <a:buChar char="•"/>
              <a:tabLst/>
              <a:defRPr sz="1600">
                <a:solidFill>
                  <a:srgbClr val="777777"/>
                </a:solidFill>
                <a:latin typeface="Arial" charset="0"/>
                <a:ea typeface="ＭＳ Ｐゴシック" charset="-128"/>
              </a:defRPr>
            </a:lvl2pPr>
            <a:lvl3pPr marL="808038" indent="-142875" algn="l" rtl="0" eaLnBrk="0" fontAlgn="base" hangingPunct="0">
              <a:lnSpc>
                <a:spcPct val="100000"/>
              </a:lnSpc>
              <a:spcBef>
                <a:spcPct val="20000"/>
              </a:spcBef>
              <a:spcAft>
                <a:spcPct val="30000"/>
              </a:spcAft>
              <a:buClr>
                <a:srgbClr val="777777"/>
              </a:buClr>
              <a:buFont typeface="Arial"/>
              <a:buChar char="•"/>
              <a:defRPr sz="1600">
                <a:solidFill>
                  <a:srgbClr val="777777"/>
                </a:solidFill>
                <a:latin typeface="Arial" charset="0"/>
                <a:ea typeface="ＭＳ Ｐゴシック" charset="-128"/>
              </a:defRPr>
            </a:lvl3pPr>
            <a:lvl4pPr marL="1079500" indent="-142875" algn="l" rtl="0" eaLnBrk="0" fontAlgn="base" hangingPunct="0">
              <a:lnSpc>
                <a:spcPct val="100000"/>
              </a:lnSpc>
              <a:spcBef>
                <a:spcPct val="20000"/>
              </a:spcBef>
              <a:spcAft>
                <a:spcPct val="0"/>
              </a:spcAft>
              <a:buClr>
                <a:srgbClr val="777777"/>
              </a:buClr>
              <a:buFont typeface="Arial"/>
              <a:buChar char="•"/>
              <a:defRPr sz="1600">
                <a:solidFill>
                  <a:srgbClr val="777777"/>
                </a:solidFill>
                <a:latin typeface="Arial" charset="0"/>
                <a:ea typeface="ＭＳ Ｐゴシック" charset="-128"/>
              </a:defRPr>
            </a:lvl4pPr>
            <a:lvl5pPr marL="1160463" indent="-142875" algn="l" rtl="0" eaLnBrk="0" fontAlgn="base" hangingPunct="0">
              <a:lnSpc>
                <a:spcPct val="100000"/>
              </a:lnSpc>
              <a:spcBef>
                <a:spcPct val="20000"/>
              </a:spcBef>
              <a:spcAft>
                <a:spcPct val="0"/>
              </a:spcAft>
              <a:buFont typeface="Lucida Grande"/>
              <a:buChar char="-"/>
              <a:defRPr sz="1600">
                <a:solidFill>
                  <a:srgbClr val="777777"/>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kern="0" dirty="0">
                <a:solidFill>
                  <a:srgbClr val="CC9B00"/>
                </a:solidFill>
              </a:rPr>
              <a:t>Aim:</a:t>
            </a:r>
          </a:p>
          <a:p>
            <a:pPr lvl="1"/>
            <a:r>
              <a:rPr lang="en-GB" sz="2000" kern="0" dirty="0"/>
              <a:t>Moving towards a more healthy and sustainable </a:t>
            </a:r>
            <a:r>
              <a:rPr lang="en-GB" sz="2000" b="1" kern="0" dirty="0"/>
              <a:t>food system</a:t>
            </a:r>
          </a:p>
          <a:p>
            <a:pPr lvl="1"/>
            <a:r>
              <a:rPr lang="en-US" sz="2000" kern="0" dirty="0"/>
              <a:t>Making the transition happen by informed choices and efficiency gains</a:t>
            </a:r>
          </a:p>
          <a:p>
            <a:pPr marL="0" indent="0">
              <a:buNone/>
            </a:pPr>
            <a:r>
              <a:rPr lang="en-US" kern="0" dirty="0">
                <a:solidFill>
                  <a:srgbClr val="CC9B00"/>
                </a:solidFill>
              </a:rPr>
              <a:t>Agri-food sector as main contributor to reduce climate/ environmental impact of the EU</a:t>
            </a:r>
            <a:endParaRPr lang="en-GB" kern="0" dirty="0">
              <a:solidFill>
                <a:srgbClr val="CC9B00"/>
              </a:solidFill>
            </a:endParaRPr>
          </a:p>
        </p:txBody>
      </p:sp>
      <p:pic>
        <p:nvPicPr>
          <p:cNvPr id="8" name="Picture 7">
            <a:extLst>
              <a:ext uri="{FF2B5EF4-FFF2-40B4-BE49-F238E27FC236}">
                <a16:creationId xmlns:a16="http://schemas.microsoft.com/office/drawing/2014/main" id="{87B9D79D-F1BE-4616-B6DD-8C3894A6DF1C}"/>
              </a:ext>
            </a:extLst>
          </p:cNvPr>
          <p:cNvPicPr>
            <a:picLocks noChangeAspect="1"/>
          </p:cNvPicPr>
          <p:nvPr/>
        </p:nvPicPr>
        <p:blipFill>
          <a:blip r:embed="rId2"/>
          <a:stretch>
            <a:fillRect/>
          </a:stretch>
        </p:blipFill>
        <p:spPr>
          <a:xfrm>
            <a:off x="3750112" y="2564904"/>
            <a:ext cx="2785979" cy="3384376"/>
          </a:xfrm>
          <a:prstGeom prst="rect">
            <a:avLst/>
          </a:prstGeom>
        </p:spPr>
      </p:pic>
      <p:pic>
        <p:nvPicPr>
          <p:cNvPr id="9" name="Content Placeholder 5" descr="A close up of a logo&#10;&#10;Description automatically generated">
            <a:extLst>
              <a:ext uri="{FF2B5EF4-FFF2-40B4-BE49-F238E27FC236}">
                <a16:creationId xmlns:a16="http://schemas.microsoft.com/office/drawing/2014/main" id="{3D447BB2-6B1B-488A-9725-AC4BFE6399C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8123436" y="115652"/>
            <a:ext cx="3755071" cy="193110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pic>
      <p:sp>
        <p:nvSpPr>
          <p:cNvPr id="10" name="Rectangle 9">
            <a:extLst>
              <a:ext uri="{FF2B5EF4-FFF2-40B4-BE49-F238E27FC236}">
                <a16:creationId xmlns:a16="http://schemas.microsoft.com/office/drawing/2014/main" id="{97F593EB-B9CA-470A-9FF2-F29BF88C3179}"/>
              </a:ext>
            </a:extLst>
          </p:cNvPr>
          <p:cNvSpPr/>
          <p:nvPr/>
        </p:nvSpPr>
        <p:spPr>
          <a:xfrm>
            <a:off x="9668443" y="713000"/>
            <a:ext cx="720081" cy="6228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5531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EBE0-84F8-4D7A-A12A-A9595BC9D9B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B989D7B-781C-47C6-B1B5-32534149883F}"/>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193A6483-D753-4661-8EB8-E67187A52626}"/>
              </a:ext>
            </a:extLst>
          </p:cNvPr>
          <p:cNvSpPr>
            <a:spLocks noGrp="1"/>
          </p:cNvSpPr>
          <p:nvPr>
            <p:ph idx="13"/>
          </p:nvPr>
        </p:nvSpPr>
        <p:spPr/>
        <p:txBody>
          <a:bodyPr/>
          <a:lstStyle/>
          <a:p>
            <a:endParaRPr lang="en-GB"/>
          </a:p>
        </p:txBody>
      </p:sp>
      <p:pic>
        <p:nvPicPr>
          <p:cNvPr id="5" name="Content Placeholder 5">
            <a:extLst>
              <a:ext uri="{FF2B5EF4-FFF2-40B4-BE49-F238E27FC236}">
                <a16:creationId xmlns:a16="http://schemas.microsoft.com/office/drawing/2014/main" id="{5751416A-61D1-4291-9EEB-F4CAA5E9D6AA}"/>
              </a:ext>
            </a:extLst>
          </p:cNvPr>
          <p:cNvPicPr>
            <a:picLocks noChangeAspect="1"/>
          </p:cNvPicPr>
          <p:nvPr/>
        </p:nvPicPr>
        <p:blipFill>
          <a:blip r:embed="rId2"/>
          <a:stretch>
            <a:fillRect/>
          </a:stretch>
        </p:blipFill>
        <p:spPr>
          <a:xfrm>
            <a:off x="1524000" y="4482693"/>
            <a:ext cx="9144000" cy="2240551"/>
          </a:xfrm>
          <a:prstGeom prst="rect">
            <a:avLst/>
          </a:prstGeom>
        </p:spPr>
      </p:pic>
      <p:pic>
        <p:nvPicPr>
          <p:cNvPr id="6" name="Picture 5">
            <a:extLst>
              <a:ext uri="{FF2B5EF4-FFF2-40B4-BE49-F238E27FC236}">
                <a16:creationId xmlns:a16="http://schemas.microsoft.com/office/drawing/2014/main" id="{1125D53C-3733-4D67-AAC3-EDAF71A9585B}"/>
              </a:ext>
            </a:extLst>
          </p:cNvPr>
          <p:cNvPicPr>
            <a:picLocks noChangeAspect="1"/>
          </p:cNvPicPr>
          <p:nvPr/>
        </p:nvPicPr>
        <p:blipFill>
          <a:blip r:embed="rId3"/>
          <a:stretch>
            <a:fillRect/>
          </a:stretch>
        </p:blipFill>
        <p:spPr>
          <a:xfrm>
            <a:off x="1811804" y="65741"/>
            <a:ext cx="7452320" cy="4623906"/>
          </a:xfrm>
          <a:prstGeom prst="rect">
            <a:avLst/>
          </a:prstGeom>
        </p:spPr>
      </p:pic>
    </p:spTree>
    <p:extLst>
      <p:ext uri="{BB962C8B-B14F-4D97-AF65-F5344CB8AC3E}">
        <p14:creationId xmlns:p14="http://schemas.microsoft.com/office/powerpoint/2010/main" val="3274267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FD4A0-B2FD-4ABA-AFB9-55359B4D1E4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08F8FBE-48E6-4BDB-94BE-E8B058AA9565}"/>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66A75553-1BCB-4CA7-8596-4A8C2E3A8C58}"/>
              </a:ext>
            </a:extLst>
          </p:cNvPr>
          <p:cNvSpPr>
            <a:spLocks noGrp="1"/>
          </p:cNvSpPr>
          <p:nvPr>
            <p:ph idx="13"/>
          </p:nvPr>
        </p:nvSpPr>
        <p:spPr/>
        <p:txBody>
          <a:bodyPr/>
          <a:lstStyle/>
          <a:p>
            <a:endParaRPr lang="en-GB"/>
          </a:p>
        </p:txBody>
      </p:sp>
      <p:pic>
        <p:nvPicPr>
          <p:cNvPr id="5" name="Picture 4">
            <a:extLst>
              <a:ext uri="{FF2B5EF4-FFF2-40B4-BE49-F238E27FC236}">
                <a16:creationId xmlns:a16="http://schemas.microsoft.com/office/drawing/2014/main" id="{630BDC81-61B7-4BE1-A468-6A06F6EC76FC}"/>
              </a:ext>
            </a:extLst>
          </p:cNvPr>
          <p:cNvPicPr>
            <a:picLocks noChangeAspect="1"/>
          </p:cNvPicPr>
          <p:nvPr/>
        </p:nvPicPr>
        <p:blipFill>
          <a:blip r:embed="rId2"/>
          <a:stretch>
            <a:fillRect/>
          </a:stretch>
        </p:blipFill>
        <p:spPr>
          <a:xfrm>
            <a:off x="1879600" y="476672"/>
            <a:ext cx="9144000" cy="5562487"/>
          </a:xfrm>
          <a:prstGeom prst="rect">
            <a:avLst/>
          </a:prstGeom>
        </p:spPr>
      </p:pic>
    </p:spTree>
    <p:extLst>
      <p:ext uri="{BB962C8B-B14F-4D97-AF65-F5344CB8AC3E}">
        <p14:creationId xmlns:p14="http://schemas.microsoft.com/office/powerpoint/2010/main" val="35072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25866-D923-41F5-B1EF-97C6A18E09F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659214-32A3-480E-BCD5-F5153BD6842A}"/>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0C50E68B-DB5B-4576-8696-929D09794939}"/>
              </a:ext>
            </a:extLst>
          </p:cNvPr>
          <p:cNvSpPr>
            <a:spLocks noGrp="1"/>
          </p:cNvSpPr>
          <p:nvPr>
            <p:ph idx="13"/>
          </p:nvPr>
        </p:nvSpPr>
        <p:spPr/>
        <p:txBody>
          <a:bodyPr/>
          <a:lstStyle/>
          <a:p>
            <a:endParaRPr lang="en-GB"/>
          </a:p>
        </p:txBody>
      </p:sp>
      <p:pic>
        <p:nvPicPr>
          <p:cNvPr id="5" name="Picture 4" descr="A close up of a device&#10;&#10;Description automatically generated">
            <a:extLst>
              <a:ext uri="{FF2B5EF4-FFF2-40B4-BE49-F238E27FC236}">
                <a16:creationId xmlns:a16="http://schemas.microsoft.com/office/drawing/2014/main" id="{FB9F17F2-A28A-4DB4-BA19-F3BDC42F226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44929" y="2654217"/>
            <a:ext cx="1375782" cy="1375782"/>
          </a:xfrm>
          <a:prstGeom prst="rect">
            <a:avLst/>
          </a:prstGeom>
        </p:spPr>
      </p:pic>
      <p:pic>
        <p:nvPicPr>
          <p:cNvPr id="6" name="Picture 5" descr="A picture containing sign&#10;&#10;Description automatically generated">
            <a:extLst>
              <a:ext uri="{FF2B5EF4-FFF2-40B4-BE49-F238E27FC236}">
                <a16:creationId xmlns:a16="http://schemas.microsoft.com/office/drawing/2014/main" id="{7F841C63-E4CF-49B8-93D5-031DAA5007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71464" y="3487494"/>
            <a:ext cx="1722712" cy="1722712"/>
          </a:xfrm>
          <a:prstGeom prst="rect">
            <a:avLst/>
          </a:prstGeom>
        </p:spPr>
      </p:pic>
      <p:pic>
        <p:nvPicPr>
          <p:cNvPr id="7" name="Picture 6" descr="A close up of a building&#10;&#10;Description automatically generated">
            <a:extLst>
              <a:ext uri="{FF2B5EF4-FFF2-40B4-BE49-F238E27FC236}">
                <a16:creationId xmlns:a16="http://schemas.microsoft.com/office/drawing/2014/main" id="{AC2D74D7-03C8-4DC5-A9F1-C1A14C79469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84567" y="4759756"/>
            <a:ext cx="1296506" cy="1296506"/>
          </a:xfrm>
          <a:prstGeom prst="rect">
            <a:avLst/>
          </a:prstGeom>
        </p:spPr>
      </p:pic>
      <p:sp>
        <p:nvSpPr>
          <p:cNvPr id="8" name="Content Placeholder 3">
            <a:extLst>
              <a:ext uri="{FF2B5EF4-FFF2-40B4-BE49-F238E27FC236}">
                <a16:creationId xmlns:a16="http://schemas.microsoft.com/office/drawing/2014/main" id="{76A4335B-4DEB-43A0-93B3-6333CBC2D0A4}"/>
              </a:ext>
            </a:extLst>
          </p:cNvPr>
          <p:cNvSpPr txBox="1">
            <a:spLocks/>
          </p:cNvSpPr>
          <p:nvPr/>
        </p:nvSpPr>
        <p:spPr>
          <a:xfrm>
            <a:off x="2855640" y="2975474"/>
            <a:ext cx="5612160" cy="3080788"/>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3600" b="1" dirty="0">
                <a:solidFill>
                  <a:schemeClr val="bg2">
                    <a:lumMod val="50000"/>
                  </a:schemeClr>
                </a:solidFill>
              </a:rPr>
              <a:t>Food production</a:t>
            </a:r>
          </a:p>
          <a:p>
            <a:pPr>
              <a:lnSpc>
                <a:spcPct val="150000"/>
              </a:lnSpc>
            </a:pPr>
            <a:r>
              <a:rPr lang="en-GB" sz="3600" b="1" dirty="0">
                <a:solidFill>
                  <a:schemeClr val="bg2">
                    <a:lumMod val="50000"/>
                  </a:schemeClr>
                </a:solidFill>
              </a:rPr>
              <a:t>Food processing</a:t>
            </a:r>
          </a:p>
          <a:p>
            <a:pPr>
              <a:lnSpc>
                <a:spcPct val="150000"/>
              </a:lnSpc>
            </a:pPr>
            <a:r>
              <a:rPr lang="en-GB" sz="3600" b="1" dirty="0">
                <a:solidFill>
                  <a:schemeClr val="bg2">
                    <a:lumMod val="50000"/>
                  </a:schemeClr>
                </a:solidFill>
              </a:rPr>
              <a:t>Food consumption</a:t>
            </a:r>
            <a:r>
              <a:rPr lang="en-GB" sz="3600" b="1" dirty="0">
                <a:solidFill>
                  <a:schemeClr val="bg2"/>
                </a:solidFill>
              </a:rPr>
              <a:t> </a:t>
            </a:r>
          </a:p>
        </p:txBody>
      </p:sp>
    </p:spTree>
    <p:extLst>
      <p:ext uri="{BB962C8B-B14F-4D97-AF65-F5344CB8AC3E}">
        <p14:creationId xmlns:p14="http://schemas.microsoft.com/office/powerpoint/2010/main" val="1684530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70FC-DC11-4F14-9D80-A64CDD1DFBF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C32D275-A2A8-4F0C-A87A-2D6C20263018}"/>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289841D6-D7EF-477E-880C-ABE48A7A528C}"/>
              </a:ext>
            </a:extLst>
          </p:cNvPr>
          <p:cNvSpPr>
            <a:spLocks noGrp="1"/>
          </p:cNvSpPr>
          <p:nvPr>
            <p:ph idx="13"/>
          </p:nvPr>
        </p:nvSpPr>
        <p:spPr/>
        <p:txBody>
          <a:bodyPr/>
          <a:lstStyle/>
          <a:p>
            <a:endParaRPr lang="en-GB"/>
          </a:p>
        </p:txBody>
      </p:sp>
      <p:sp>
        <p:nvSpPr>
          <p:cNvPr id="5" name="Content Placeholder 3">
            <a:extLst>
              <a:ext uri="{FF2B5EF4-FFF2-40B4-BE49-F238E27FC236}">
                <a16:creationId xmlns:a16="http://schemas.microsoft.com/office/drawing/2014/main" id="{B7FCA05B-C2DF-423B-B32A-E17ECEAFFEED}"/>
              </a:ext>
            </a:extLst>
          </p:cNvPr>
          <p:cNvSpPr txBox="1">
            <a:spLocks/>
          </p:cNvSpPr>
          <p:nvPr/>
        </p:nvSpPr>
        <p:spPr>
          <a:xfrm>
            <a:off x="2855640" y="2975474"/>
            <a:ext cx="9001000" cy="3080788"/>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3600" b="1" dirty="0">
                <a:solidFill>
                  <a:schemeClr val="bg2">
                    <a:lumMod val="50000"/>
                  </a:schemeClr>
                </a:solidFill>
              </a:rPr>
              <a:t>Food production</a:t>
            </a:r>
          </a:p>
          <a:p>
            <a:r>
              <a:rPr lang="en-GB" sz="2400" dirty="0">
                <a:solidFill>
                  <a:schemeClr val="bg2">
                    <a:lumMod val="50000"/>
                  </a:schemeClr>
                </a:solidFill>
              </a:rPr>
              <a:t> Stimulate production of </a:t>
            </a:r>
            <a:r>
              <a:rPr lang="en-GB" sz="2400" b="1" dirty="0">
                <a:solidFill>
                  <a:schemeClr val="accent1"/>
                </a:solidFill>
              </a:rPr>
              <a:t>alternative proteins </a:t>
            </a:r>
            <a:r>
              <a:rPr lang="en-GB" sz="2400" dirty="0">
                <a:solidFill>
                  <a:schemeClr val="bg2">
                    <a:lumMod val="50000"/>
                  </a:schemeClr>
                </a:solidFill>
              </a:rPr>
              <a:t>for food &amp; feed</a:t>
            </a:r>
          </a:p>
          <a:p>
            <a:r>
              <a:rPr lang="en-GB" sz="2400" dirty="0">
                <a:solidFill>
                  <a:schemeClr val="bg2">
                    <a:lumMod val="50000"/>
                  </a:schemeClr>
                </a:solidFill>
              </a:rPr>
              <a:t> New plan for</a:t>
            </a:r>
            <a:r>
              <a:rPr lang="en-GB" sz="2400" dirty="0">
                <a:solidFill>
                  <a:schemeClr val="bg2"/>
                </a:solidFill>
              </a:rPr>
              <a:t> </a:t>
            </a:r>
            <a:r>
              <a:rPr lang="en-GB" sz="2400" b="1" dirty="0">
                <a:solidFill>
                  <a:schemeClr val="accent1"/>
                </a:solidFill>
              </a:rPr>
              <a:t>organic </a:t>
            </a:r>
            <a:r>
              <a:rPr lang="en-GB" sz="2400" dirty="0">
                <a:solidFill>
                  <a:schemeClr val="bg2">
                    <a:lumMod val="50000"/>
                  </a:schemeClr>
                </a:solidFill>
              </a:rPr>
              <a:t>farming &amp; food</a:t>
            </a:r>
          </a:p>
          <a:p>
            <a:r>
              <a:rPr lang="en-GB" sz="2400" dirty="0">
                <a:solidFill>
                  <a:schemeClr val="bg2">
                    <a:lumMod val="50000"/>
                  </a:schemeClr>
                </a:solidFill>
              </a:rPr>
              <a:t> Promote </a:t>
            </a:r>
            <a:r>
              <a:rPr lang="en-GB" sz="2400" b="1" dirty="0">
                <a:solidFill>
                  <a:schemeClr val="accent1"/>
                </a:solidFill>
              </a:rPr>
              <a:t>animal welfare</a:t>
            </a:r>
          </a:p>
          <a:p>
            <a:r>
              <a:rPr lang="en-GB" sz="2400" b="1" dirty="0">
                <a:solidFill>
                  <a:schemeClr val="accent1"/>
                </a:solidFill>
              </a:rPr>
              <a:t> Carbon farming </a:t>
            </a:r>
          </a:p>
        </p:txBody>
      </p:sp>
      <p:sp>
        <p:nvSpPr>
          <p:cNvPr id="6" name="Title 2">
            <a:extLst>
              <a:ext uri="{FF2B5EF4-FFF2-40B4-BE49-F238E27FC236}">
                <a16:creationId xmlns:a16="http://schemas.microsoft.com/office/drawing/2014/main" id="{378B4831-FEA1-44BB-85C6-F6E0FB817911}"/>
              </a:ext>
            </a:extLst>
          </p:cNvPr>
          <p:cNvSpPr txBox="1">
            <a:spLocks/>
          </p:cNvSpPr>
          <p:nvPr/>
        </p:nvSpPr>
        <p:spPr bwMode="auto">
          <a:xfrm>
            <a:off x="335360" y="1686984"/>
            <a:ext cx="979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2800" b="0" spc="50">
                <a:solidFill>
                  <a:srgbClr val="008ED3"/>
                </a:solidFill>
                <a:latin typeface="Segoe UI" panose="020B0502040204020203" pitchFamily="34" charset="0"/>
                <a:ea typeface="ＭＳ Ｐゴシック" charset="0"/>
                <a:cs typeface="Segoe UI" panose="020B0502040204020203" pitchFamily="34" charset="0"/>
              </a:defRPr>
            </a:lvl1pPr>
            <a:lvl2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2pPr>
            <a:lvl3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3pPr>
            <a:lvl4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4pPr>
            <a:lvl5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400" b="1" kern="0" dirty="0"/>
              <a:t>Farm-to-Fork Strategy on sustainable food systems</a:t>
            </a:r>
          </a:p>
          <a:p>
            <a:endParaRPr lang="en-US" sz="1050" b="1" kern="0" dirty="0"/>
          </a:p>
          <a:p>
            <a:r>
              <a:rPr lang="en-US" sz="2400" kern="0" dirty="0"/>
              <a:t>Draft Action Plan</a:t>
            </a:r>
          </a:p>
        </p:txBody>
      </p:sp>
      <p:pic>
        <p:nvPicPr>
          <p:cNvPr id="7" name="Picture 6" descr="A close up of a device&#10;&#10;Description automatically generated">
            <a:extLst>
              <a:ext uri="{FF2B5EF4-FFF2-40B4-BE49-F238E27FC236}">
                <a16:creationId xmlns:a16="http://schemas.microsoft.com/office/drawing/2014/main" id="{9C42678F-169A-4979-81FA-55982EB2B22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44929" y="2654217"/>
            <a:ext cx="1375782" cy="1375782"/>
          </a:xfrm>
          <a:prstGeom prst="rect">
            <a:avLst/>
          </a:prstGeom>
        </p:spPr>
      </p:pic>
      <p:pic>
        <p:nvPicPr>
          <p:cNvPr id="8" name="Picture 7" descr="A picture containing sign&#10;&#10;Description automatically generated">
            <a:extLst>
              <a:ext uri="{FF2B5EF4-FFF2-40B4-BE49-F238E27FC236}">
                <a16:creationId xmlns:a16="http://schemas.microsoft.com/office/drawing/2014/main" id="{2E6BAA84-F175-4EDC-8FC9-76D2D6925EED}"/>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71464" y="3487494"/>
            <a:ext cx="1722712" cy="1722712"/>
          </a:xfrm>
          <a:prstGeom prst="rect">
            <a:avLst/>
          </a:prstGeom>
        </p:spPr>
      </p:pic>
      <p:pic>
        <p:nvPicPr>
          <p:cNvPr id="9" name="Picture 8" descr="A close up of a building&#10;&#10;Description automatically generated">
            <a:extLst>
              <a:ext uri="{FF2B5EF4-FFF2-40B4-BE49-F238E27FC236}">
                <a16:creationId xmlns:a16="http://schemas.microsoft.com/office/drawing/2014/main" id="{379BD9ED-3CE8-4332-AB84-B5B07765F32B}"/>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84567" y="4759756"/>
            <a:ext cx="1296506" cy="1296506"/>
          </a:xfrm>
          <a:prstGeom prst="rect">
            <a:avLst/>
          </a:prstGeom>
        </p:spPr>
      </p:pic>
    </p:spTree>
    <p:extLst>
      <p:ext uri="{BB962C8B-B14F-4D97-AF65-F5344CB8AC3E}">
        <p14:creationId xmlns:p14="http://schemas.microsoft.com/office/powerpoint/2010/main" val="3223806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A5853F8-AB96-4B8B-B8AA-68615F9B58E0}"/>
              </a:ext>
            </a:extLst>
          </p:cNvPr>
          <p:cNvSpPr>
            <a:spLocks noGrp="1"/>
          </p:cNvSpPr>
          <p:nvPr>
            <p:ph type="sldNum" sz="quarter" idx="12"/>
          </p:nvPr>
        </p:nvSpPr>
        <p:spPr/>
        <p:txBody>
          <a:bodyPr/>
          <a:lstStyle/>
          <a:p>
            <a:fld id="{EFC5FC3C-1C77-4A5F-80A9-8DCBC1C26CC2}" type="slidenum">
              <a:rPr lang="en-GB" smtClean="0"/>
              <a:pPr/>
              <a:t>2</a:t>
            </a:fld>
            <a:endParaRPr lang="en-GB">
              <a:latin typeface="Segoe UI Semilight" panose="020B0402040204020203" pitchFamily="34" charset="0"/>
              <a:cs typeface="Segoe UI Semilight" panose="020B0402040204020203" pitchFamily="34" charset="0"/>
            </a:endParaRPr>
          </a:p>
        </p:txBody>
      </p:sp>
      <p:sp>
        <p:nvSpPr>
          <p:cNvPr id="12" name="Content Placeholder 11">
            <a:extLst>
              <a:ext uri="{FF2B5EF4-FFF2-40B4-BE49-F238E27FC236}">
                <a16:creationId xmlns:a16="http://schemas.microsoft.com/office/drawing/2014/main" id="{65DAD764-5326-4985-B781-BC1DFA1A67A3}"/>
              </a:ext>
            </a:extLst>
          </p:cNvPr>
          <p:cNvSpPr>
            <a:spLocks noGrp="1"/>
          </p:cNvSpPr>
          <p:nvPr>
            <p:ph idx="13"/>
          </p:nvPr>
        </p:nvSpPr>
        <p:spPr>
          <a:xfrm>
            <a:off x="447208" y="3291629"/>
            <a:ext cx="11289519" cy="557166"/>
          </a:xfrm>
        </p:spPr>
        <p:txBody>
          <a:bodyPr/>
          <a:lstStyle/>
          <a:p>
            <a:r>
              <a:rPr lang="en-GB" dirty="0"/>
              <a:t> </a:t>
            </a:r>
          </a:p>
        </p:txBody>
      </p:sp>
      <p:pic>
        <p:nvPicPr>
          <p:cNvPr id="1026" name="Picture 2" descr="See the source image">
            <a:extLst>
              <a:ext uri="{FF2B5EF4-FFF2-40B4-BE49-F238E27FC236}">
                <a16:creationId xmlns:a16="http://schemas.microsoft.com/office/drawing/2014/main" id="{0B847A73-1778-46C3-B54D-57DAEE248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318"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D6E32122-1621-4695-A416-2695DA5F4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040" y="4427240"/>
            <a:ext cx="2345609" cy="230820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DCF71D5-81EC-4572-8B10-BC848CE8A92E}"/>
              </a:ext>
            </a:extLst>
          </p:cNvPr>
          <p:cNvSpPr>
            <a:spLocks noGrp="1"/>
          </p:cNvSpPr>
          <p:nvPr>
            <p:ph idx="1"/>
          </p:nvPr>
        </p:nvSpPr>
        <p:spPr/>
        <p:txBody>
          <a:bodyPr/>
          <a:lstStyle/>
          <a:p>
            <a:endParaRPr lang="en-GB"/>
          </a:p>
        </p:txBody>
      </p:sp>
      <p:sp>
        <p:nvSpPr>
          <p:cNvPr id="5" name="Title 4">
            <a:extLst>
              <a:ext uri="{FF2B5EF4-FFF2-40B4-BE49-F238E27FC236}">
                <a16:creationId xmlns:a16="http://schemas.microsoft.com/office/drawing/2014/main" id="{2DF1F7CE-672E-4C04-82A6-9E2A6B0A331D}"/>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270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639642AA-05E0-42C7-9D56-84DBC9C6653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83954" y="1419683"/>
            <a:ext cx="9084047" cy="401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121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25CC-7161-4712-8CD3-DCC7C296AFF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5CFA920-5ABC-48AF-B3D2-0FEB4CC0EE26}"/>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4D11F804-28D8-4368-86B2-7B3A34F7322E}"/>
              </a:ext>
            </a:extLst>
          </p:cNvPr>
          <p:cNvSpPr>
            <a:spLocks noGrp="1"/>
          </p:cNvSpPr>
          <p:nvPr>
            <p:ph idx="13"/>
          </p:nvPr>
        </p:nvSpPr>
        <p:spPr/>
        <p:txBody>
          <a:bodyPr/>
          <a:lstStyle/>
          <a:p>
            <a:endParaRPr lang="en-GB"/>
          </a:p>
        </p:txBody>
      </p:sp>
      <p:sp>
        <p:nvSpPr>
          <p:cNvPr id="5" name="Content Placeholder 3">
            <a:extLst>
              <a:ext uri="{FF2B5EF4-FFF2-40B4-BE49-F238E27FC236}">
                <a16:creationId xmlns:a16="http://schemas.microsoft.com/office/drawing/2014/main" id="{B6000F87-42FC-406C-B688-6E3577512D44}"/>
              </a:ext>
            </a:extLst>
          </p:cNvPr>
          <p:cNvSpPr txBox="1">
            <a:spLocks/>
          </p:cNvSpPr>
          <p:nvPr/>
        </p:nvSpPr>
        <p:spPr>
          <a:xfrm>
            <a:off x="2951685" y="2739314"/>
            <a:ext cx="9001000" cy="3517401"/>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3600" b="1" dirty="0">
                <a:solidFill>
                  <a:schemeClr val="bg2">
                    <a:lumMod val="50000"/>
                  </a:schemeClr>
                </a:solidFill>
              </a:rPr>
              <a:t>Food processing</a:t>
            </a:r>
          </a:p>
          <a:p>
            <a:pPr>
              <a:buFont typeface="Wingdings" panose="05000000000000000000" pitchFamily="2" charset="2"/>
              <a:buChar char="v"/>
            </a:pPr>
            <a:r>
              <a:rPr lang="en-US" sz="2400" b="1" dirty="0">
                <a:solidFill>
                  <a:schemeClr val="accent1"/>
                </a:solidFill>
              </a:rPr>
              <a:t> Sustainable &amp; healthy food: </a:t>
            </a:r>
            <a:r>
              <a:rPr lang="en-US" sz="2400" dirty="0">
                <a:solidFill>
                  <a:schemeClr val="bg2">
                    <a:lumMod val="50000"/>
                  </a:schemeClr>
                </a:solidFill>
              </a:rPr>
              <a:t>improved nutrition/ reformulation (less sugar, salt and fat), nutrient profiles, reduce environmental impact of food</a:t>
            </a:r>
          </a:p>
          <a:p>
            <a:pPr>
              <a:buFont typeface="Wingdings" panose="05000000000000000000" pitchFamily="2" charset="2"/>
              <a:buChar char="v"/>
            </a:pPr>
            <a:r>
              <a:rPr lang="en-US" sz="2400" b="1" dirty="0">
                <a:solidFill>
                  <a:schemeClr val="accent1"/>
                </a:solidFill>
              </a:rPr>
              <a:t> EU Marketing Standards: </a:t>
            </a:r>
            <a:r>
              <a:rPr lang="en-US" sz="2400" dirty="0">
                <a:solidFill>
                  <a:schemeClr val="bg2">
                    <a:lumMod val="50000"/>
                  </a:schemeClr>
                </a:solidFill>
              </a:rPr>
              <a:t>align with sustainability criteria</a:t>
            </a:r>
          </a:p>
          <a:p>
            <a:pPr>
              <a:buFont typeface="Wingdings" panose="05000000000000000000" pitchFamily="2" charset="2"/>
              <a:buChar char="v"/>
            </a:pPr>
            <a:r>
              <a:rPr lang="en-US" sz="2400" dirty="0">
                <a:solidFill>
                  <a:srgbClr val="0070C0"/>
                </a:solidFill>
              </a:rPr>
              <a:t>Supply chain </a:t>
            </a:r>
            <a:r>
              <a:rPr lang="en-US" sz="2400" dirty="0">
                <a:solidFill>
                  <a:schemeClr val="bg2">
                    <a:lumMod val="50000"/>
                  </a:schemeClr>
                </a:solidFill>
              </a:rPr>
              <a:t>approaches</a:t>
            </a:r>
          </a:p>
          <a:p>
            <a:endParaRPr lang="en-US" sz="2400" dirty="0">
              <a:solidFill>
                <a:schemeClr val="accent1"/>
              </a:solidFill>
            </a:endParaRPr>
          </a:p>
        </p:txBody>
      </p:sp>
      <p:sp>
        <p:nvSpPr>
          <p:cNvPr id="6" name="Title 2">
            <a:extLst>
              <a:ext uri="{FF2B5EF4-FFF2-40B4-BE49-F238E27FC236}">
                <a16:creationId xmlns:a16="http://schemas.microsoft.com/office/drawing/2014/main" id="{D8147E46-9E7C-444F-918C-FA0DD3E7AE7A}"/>
              </a:ext>
            </a:extLst>
          </p:cNvPr>
          <p:cNvSpPr txBox="1">
            <a:spLocks/>
          </p:cNvSpPr>
          <p:nvPr/>
        </p:nvSpPr>
        <p:spPr bwMode="auto">
          <a:xfrm>
            <a:off x="335360" y="1686984"/>
            <a:ext cx="979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2800" b="0" spc="50">
                <a:solidFill>
                  <a:srgbClr val="008ED3"/>
                </a:solidFill>
                <a:latin typeface="Segoe UI" panose="020B0502040204020203" pitchFamily="34" charset="0"/>
                <a:ea typeface="ＭＳ Ｐゴシック" charset="0"/>
                <a:cs typeface="Segoe UI" panose="020B0502040204020203" pitchFamily="34" charset="0"/>
              </a:defRPr>
            </a:lvl1pPr>
            <a:lvl2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2pPr>
            <a:lvl3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3pPr>
            <a:lvl4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4pPr>
            <a:lvl5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400" b="1" kern="0" dirty="0"/>
              <a:t>Farm-to-Fork Strategy on sustainable food systems</a:t>
            </a:r>
          </a:p>
          <a:p>
            <a:endParaRPr lang="en-US" sz="1050" b="1" kern="0" dirty="0"/>
          </a:p>
          <a:p>
            <a:r>
              <a:rPr lang="en-US" sz="2400" kern="0" dirty="0"/>
              <a:t>Draft Action Plan</a:t>
            </a:r>
          </a:p>
        </p:txBody>
      </p:sp>
      <p:pic>
        <p:nvPicPr>
          <p:cNvPr id="7" name="Picture 6" descr="A close up of a device&#10;&#10;Description automatically generated">
            <a:extLst>
              <a:ext uri="{FF2B5EF4-FFF2-40B4-BE49-F238E27FC236}">
                <a16:creationId xmlns:a16="http://schemas.microsoft.com/office/drawing/2014/main" id="{EA7C78CF-9902-4309-ADEA-E9F30C81C8B7}"/>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44929" y="2654217"/>
            <a:ext cx="1375782" cy="1375782"/>
          </a:xfrm>
          <a:prstGeom prst="rect">
            <a:avLst/>
          </a:prstGeom>
        </p:spPr>
      </p:pic>
      <p:pic>
        <p:nvPicPr>
          <p:cNvPr id="8" name="Picture 7" descr="A picture containing sign&#10;&#10;Description automatically generated">
            <a:extLst>
              <a:ext uri="{FF2B5EF4-FFF2-40B4-BE49-F238E27FC236}">
                <a16:creationId xmlns:a16="http://schemas.microsoft.com/office/drawing/2014/main" id="{CB140FA0-6962-47DD-956D-49410536CBC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71464" y="3487494"/>
            <a:ext cx="1722712" cy="1722712"/>
          </a:xfrm>
          <a:prstGeom prst="rect">
            <a:avLst/>
          </a:prstGeom>
        </p:spPr>
      </p:pic>
      <p:pic>
        <p:nvPicPr>
          <p:cNvPr id="9" name="Picture 8" descr="A close up of a building&#10;&#10;Description automatically generated">
            <a:extLst>
              <a:ext uri="{FF2B5EF4-FFF2-40B4-BE49-F238E27FC236}">
                <a16:creationId xmlns:a16="http://schemas.microsoft.com/office/drawing/2014/main" id="{A82C66FD-DD7E-457F-9D55-AFA478D17032}"/>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84567" y="4759756"/>
            <a:ext cx="1296506" cy="1296506"/>
          </a:xfrm>
          <a:prstGeom prst="rect">
            <a:avLst/>
          </a:prstGeom>
        </p:spPr>
      </p:pic>
    </p:spTree>
    <p:extLst>
      <p:ext uri="{BB962C8B-B14F-4D97-AF65-F5344CB8AC3E}">
        <p14:creationId xmlns:p14="http://schemas.microsoft.com/office/powerpoint/2010/main" val="15865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904A2-587F-4B3E-BBDE-541086C1DE5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2006860-E167-4429-B28A-AE4631D5AF30}"/>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C844B584-30FB-474C-9569-FFCA53ED9214}"/>
              </a:ext>
            </a:extLst>
          </p:cNvPr>
          <p:cNvSpPr>
            <a:spLocks noGrp="1"/>
          </p:cNvSpPr>
          <p:nvPr>
            <p:ph idx="13"/>
          </p:nvPr>
        </p:nvSpPr>
        <p:spPr/>
        <p:txBody>
          <a:bodyPr/>
          <a:lstStyle/>
          <a:p>
            <a:endParaRPr lang="en-GB"/>
          </a:p>
        </p:txBody>
      </p:sp>
      <p:sp>
        <p:nvSpPr>
          <p:cNvPr id="5" name="Content Placeholder 3">
            <a:extLst>
              <a:ext uri="{FF2B5EF4-FFF2-40B4-BE49-F238E27FC236}">
                <a16:creationId xmlns:a16="http://schemas.microsoft.com/office/drawing/2014/main" id="{BB3556AC-1CB0-4D33-99BF-81EB20DBFDD3}"/>
              </a:ext>
            </a:extLst>
          </p:cNvPr>
          <p:cNvSpPr txBox="1">
            <a:spLocks/>
          </p:cNvSpPr>
          <p:nvPr/>
        </p:nvSpPr>
        <p:spPr>
          <a:xfrm>
            <a:off x="2994176" y="2366984"/>
            <a:ext cx="9001000" cy="4328456"/>
          </a:xfrm>
          <a:prstGeom prst="rect">
            <a:avLst/>
          </a:prstGeom>
        </p:spPr>
        <p:txBody>
          <a:bodyPr vert="horz" lIns="91440" tIns="45720" rIns="91440" bIns="45720" rtlCol="0">
            <a:normAutofit lnSpcReduction="10000"/>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3600" b="1" dirty="0">
                <a:solidFill>
                  <a:schemeClr val="bg2">
                    <a:lumMod val="50000"/>
                  </a:schemeClr>
                </a:solidFill>
              </a:rPr>
              <a:t>Food consumption</a:t>
            </a:r>
          </a:p>
          <a:p>
            <a:pPr>
              <a:buFont typeface="Wingdings" panose="05000000000000000000" pitchFamily="2" charset="2"/>
              <a:buChar char="v"/>
            </a:pPr>
            <a:r>
              <a:rPr lang="en-US" sz="2400" b="1" dirty="0">
                <a:solidFill>
                  <a:schemeClr val="accent1"/>
                </a:solidFill>
              </a:rPr>
              <a:t> Simplified nutrition labelling</a:t>
            </a:r>
            <a:r>
              <a:rPr lang="en-US" sz="2400" dirty="0">
                <a:solidFill>
                  <a:schemeClr val="accent1"/>
                </a:solidFill>
              </a:rPr>
              <a:t>, </a:t>
            </a:r>
            <a:r>
              <a:rPr lang="en-US" sz="2400" dirty="0">
                <a:solidFill>
                  <a:srgbClr val="0070C0"/>
                </a:solidFill>
              </a:rPr>
              <a:t>origin labelling </a:t>
            </a:r>
            <a:r>
              <a:rPr lang="en-US" sz="2400" dirty="0">
                <a:solidFill>
                  <a:schemeClr val="bg2">
                    <a:lumMod val="50000"/>
                  </a:schemeClr>
                </a:solidFill>
              </a:rPr>
              <a:t>for milk (and milk as ingredient), develop label for </a:t>
            </a:r>
            <a:r>
              <a:rPr lang="en-US" sz="2400" dirty="0" err="1">
                <a:solidFill>
                  <a:schemeClr val="bg2">
                    <a:lumMod val="50000"/>
                  </a:schemeClr>
                </a:solidFill>
              </a:rPr>
              <a:t>envi</a:t>
            </a:r>
            <a:r>
              <a:rPr lang="en-US" sz="2400" dirty="0">
                <a:solidFill>
                  <a:schemeClr val="bg2">
                    <a:lumMod val="50000"/>
                  </a:schemeClr>
                </a:solidFill>
              </a:rPr>
              <a:t> and climate footprint</a:t>
            </a:r>
            <a:r>
              <a:rPr lang="en-US" sz="2400" b="1" dirty="0">
                <a:solidFill>
                  <a:schemeClr val="bg2">
                    <a:lumMod val="50000"/>
                  </a:schemeClr>
                </a:solidFill>
              </a:rPr>
              <a:t> </a:t>
            </a:r>
            <a:r>
              <a:rPr lang="en-US" sz="2400" b="1" dirty="0">
                <a:solidFill>
                  <a:schemeClr val="accent1"/>
                </a:solidFill>
              </a:rPr>
              <a:t>(‘sustainable food logo’)</a:t>
            </a:r>
            <a:r>
              <a:rPr lang="en-US" sz="2400" dirty="0">
                <a:solidFill>
                  <a:schemeClr val="bg2">
                    <a:lumMod val="50000"/>
                  </a:schemeClr>
                </a:solidFill>
              </a:rPr>
              <a:t>,</a:t>
            </a:r>
            <a:r>
              <a:rPr lang="en-US" sz="2400" dirty="0">
                <a:solidFill>
                  <a:schemeClr val="bg2"/>
                </a:solidFill>
              </a:rPr>
              <a:t> </a:t>
            </a:r>
            <a:r>
              <a:rPr lang="en-US" sz="2400" dirty="0">
                <a:solidFill>
                  <a:srgbClr val="0070C0"/>
                </a:solidFill>
              </a:rPr>
              <a:t>animal welfare </a:t>
            </a:r>
            <a:r>
              <a:rPr lang="en-US" sz="2400" dirty="0">
                <a:solidFill>
                  <a:schemeClr val="bg2">
                    <a:lumMod val="50000"/>
                  </a:schemeClr>
                </a:solidFill>
              </a:rPr>
              <a:t>logo</a:t>
            </a:r>
          </a:p>
          <a:p>
            <a:pPr>
              <a:buFont typeface="Wingdings" panose="05000000000000000000" pitchFamily="2" charset="2"/>
              <a:buChar char="v"/>
            </a:pPr>
            <a:r>
              <a:rPr lang="en-US" sz="2400" dirty="0">
                <a:solidFill>
                  <a:schemeClr val="bg2">
                    <a:lumMod val="50000"/>
                  </a:schemeClr>
                </a:solidFill>
              </a:rPr>
              <a:t> Sustainable </a:t>
            </a:r>
            <a:r>
              <a:rPr lang="en-US" sz="2400" b="1" dirty="0">
                <a:solidFill>
                  <a:schemeClr val="accent1"/>
                </a:solidFill>
              </a:rPr>
              <a:t>dietary guidelines </a:t>
            </a:r>
            <a:r>
              <a:rPr lang="en-US" sz="2400" dirty="0">
                <a:solidFill>
                  <a:schemeClr val="bg2">
                    <a:lumMod val="50000"/>
                  </a:schemeClr>
                </a:solidFill>
              </a:rPr>
              <a:t>and </a:t>
            </a:r>
            <a:r>
              <a:rPr lang="en-US" sz="2400" dirty="0" err="1">
                <a:solidFill>
                  <a:schemeClr val="bg2">
                    <a:lumMod val="50000"/>
                  </a:schemeClr>
                </a:solidFill>
              </a:rPr>
              <a:t>envi</a:t>
            </a:r>
            <a:r>
              <a:rPr lang="en-US" sz="2400" dirty="0">
                <a:solidFill>
                  <a:schemeClr val="bg2">
                    <a:lumMod val="50000"/>
                  </a:schemeClr>
                </a:solidFill>
              </a:rPr>
              <a:t> costs of food groups</a:t>
            </a:r>
          </a:p>
          <a:p>
            <a:pPr>
              <a:buFont typeface="Wingdings" panose="05000000000000000000" pitchFamily="2" charset="2"/>
              <a:buChar char="v"/>
            </a:pPr>
            <a:r>
              <a:rPr lang="en-US" sz="2400" dirty="0">
                <a:solidFill>
                  <a:schemeClr val="bg2">
                    <a:lumMod val="50000"/>
                  </a:schemeClr>
                </a:solidFill>
              </a:rPr>
              <a:t> Promote</a:t>
            </a:r>
            <a:r>
              <a:rPr lang="en-US" sz="2400" dirty="0">
                <a:solidFill>
                  <a:schemeClr val="accent1"/>
                </a:solidFill>
              </a:rPr>
              <a:t> </a:t>
            </a:r>
            <a:r>
              <a:rPr lang="en-US" sz="2400" b="1" dirty="0">
                <a:solidFill>
                  <a:schemeClr val="accent1"/>
                </a:solidFill>
              </a:rPr>
              <a:t>healthy diets </a:t>
            </a:r>
            <a:r>
              <a:rPr lang="en-US" sz="2400" dirty="0">
                <a:solidFill>
                  <a:schemeClr val="bg2">
                    <a:lumMod val="50000"/>
                  </a:schemeClr>
                </a:solidFill>
              </a:rPr>
              <a:t>(focus on fruits &amp; vegetables) – also in schools</a:t>
            </a:r>
          </a:p>
          <a:p>
            <a:pPr>
              <a:buFont typeface="Wingdings" panose="05000000000000000000" pitchFamily="2" charset="2"/>
              <a:buChar char="v"/>
            </a:pPr>
            <a:r>
              <a:rPr lang="en-US" sz="2400" dirty="0">
                <a:solidFill>
                  <a:schemeClr val="accent1"/>
                </a:solidFill>
              </a:rPr>
              <a:t> </a:t>
            </a:r>
            <a:r>
              <a:rPr lang="en-US" sz="2400" b="1" dirty="0">
                <a:solidFill>
                  <a:schemeClr val="accent1"/>
                </a:solidFill>
              </a:rPr>
              <a:t>Food loss and waste </a:t>
            </a:r>
            <a:r>
              <a:rPr lang="en-US" sz="2400" dirty="0">
                <a:solidFill>
                  <a:schemeClr val="bg2">
                    <a:lumMod val="50000"/>
                  </a:schemeClr>
                </a:solidFill>
              </a:rPr>
              <a:t>action plan </a:t>
            </a:r>
          </a:p>
          <a:p>
            <a:endParaRPr lang="en-US" sz="2400" dirty="0">
              <a:solidFill>
                <a:schemeClr val="accent1"/>
              </a:solidFill>
            </a:endParaRPr>
          </a:p>
        </p:txBody>
      </p:sp>
      <p:sp>
        <p:nvSpPr>
          <p:cNvPr id="6" name="Title 2">
            <a:extLst>
              <a:ext uri="{FF2B5EF4-FFF2-40B4-BE49-F238E27FC236}">
                <a16:creationId xmlns:a16="http://schemas.microsoft.com/office/drawing/2014/main" id="{5A56562E-A330-461F-BCBE-E215DE39D455}"/>
              </a:ext>
            </a:extLst>
          </p:cNvPr>
          <p:cNvSpPr txBox="1">
            <a:spLocks/>
          </p:cNvSpPr>
          <p:nvPr/>
        </p:nvSpPr>
        <p:spPr bwMode="auto">
          <a:xfrm>
            <a:off x="335360" y="1686984"/>
            <a:ext cx="979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2800" b="0" spc="50">
                <a:solidFill>
                  <a:srgbClr val="008ED3"/>
                </a:solidFill>
                <a:latin typeface="Segoe UI" panose="020B0502040204020203" pitchFamily="34" charset="0"/>
                <a:ea typeface="ＭＳ Ｐゴシック" charset="0"/>
                <a:cs typeface="Segoe UI" panose="020B0502040204020203" pitchFamily="34" charset="0"/>
              </a:defRPr>
            </a:lvl1pPr>
            <a:lvl2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2pPr>
            <a:lvl3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3pPr>
            <a:lvl4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4pPr>
            <a:lvl5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400" b="1" kern="0" dirty="0"/>
              <a:t>Farm-to-Fork Strategy on sustainable food systems</a:t>
            </a:r>
          </a:p>
          <a:p>
            <a:endParaRPr lang="en-US" sz="1050" b="1" kern="0" dirty="0"/>
          </a:p>
          <a:p>
            <a:r>
              <a:rPr lang="en-US" sz="2400" kern="0" dirty="0"/>
              <a:t>Draft Action Plan</a:t>
            </a:r>
          </a:p>
        </p:txBody>
      </p:sp>
      <p:pic>
        <p:nvPicPr>
          <p:cNvPr id="7" name="Picture 6" descr="A close up of a device&#10;&#10;Description automatically generated">
            <a:extLst>
              <a:ext uri="{FF2B5EF4-FFF2-40B4-BE49-F238E27FC236}">
                <a16:creationId xmlns:a16="http://schemas.microsoft.com/office/drawing/2014/main" id="{02F1F4CF-EC75-419C-B542-ADE8DB24FE75}"/>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44929" y="2654217"/>
            <a:ext cx="1375782" cy="1375782"/>
          </a:xfrm>
          <a:prstGeom prst="rect">
            <a:avLst/>
          </a:prstGeom>
        </p:spPr>
      </p:pic>
      <p:pic>
        <p:nvPicPr>
          <p:cNvPr id="8" name="Picture 7" descr="A picture containing sign&#10;&#10;Description automatically generated">
            <a:extLst>
              <a:ext uri="{FF2B5EF4-FFF2-40B4-BE49-F238E27FC236}">
                <a16:creationId xmlns:a16="http://schemas.microsoft.com/office/drawing/2014/main" id="{96BBCFB3-0C33-4395-B4B5-39B90ABBBDC6}"/>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71464" y="3487494"/>
            <a:ext cx="1722712" cy="1722712"/>
          </a:xfrm>
          <a:prstGeom prst="rect">
            <a:avLst/>
          </a:prstGeom>
        </p:spPr>
      </p:pic>
      <p:pic>
        <p:nvPicPr>
          <p:cNvPr id="9" name="Picture 8" descr="A close up of a building&#10;&#10;Description automatically generated">
            <a:extLst>
              <a:ext uri="{FF2B5EF4-FFF2-40B4-BE49-F238E27FC236}">
                <a16:creationId xmlns:a16="http://schemas.microsoft.com/office/drawing/2014/main" id="{B7E91554-88D4-4D88-959C-792605D215B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84567" y="4759756"/>
            <a:ext cx="1296506" cy="1296506"/>
          </a:xfrm>
          <a:prstGeom prst="rect">
            <a:avLst/>
          </a:prstGeom>
        </p:spPr>
      </p:pic>
    </p:spTree>
    <p:extLst>
      <p:ext uri="{BB962C8B-B14F-4D97-AF65-F5344CB8AC3E}">
        <p14:creationId xmlns:p14="http://schemas.microsoft.com/office/powerpoint/2010/main" val="54213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E968A2-8AFE-4A4F-8A92-47D3F331C363}"/>
              </a:ext>
            </a:extLst>
          </p:cNvPr>
          <p:cNvSpPr>
            <a:spLocks noGrp="1"/>
          </p:cNvSpPr>
          <p:nvPr>
            <p:ph idx="13"/>
          </p:nvPr>
        </p:nvSpPr>
        <p:spPr/>
        <p:txBody>
          <a:bodyPr/>
          <a:lstStyle/>
          <a:p>
            <a:endParaRPr lang="en-GB"/>
          </a:p>
        </p:txBody>
      </p:sp>
      <p:pic>
        <p:nvPicPr>
          <p:cNvPr id="5" name="Picture 4">
            <a:extLst>
              <a:ext uri="{FF2B5EF4-FFF2-40B4-BE49-F238E27FC236}">
                <a16:creationId xmlns:a16="http://schemas.microsoft.com/office/drawing/2014/main" id="{D28D5CF6-81D0-441D-897F-8E0B1320DD39}"/>
              </a:ext>
            </a:extLst>
          </p:cNvPr>
          <p:cNvPicPr>
            <a:picLocks noChangeAspect="1"/>
          </p:cNvPicPr>
          <p:nvPr/>
        </p:nvPicPr>
        <p:blipFill rotWithShape="1">
          <a:blip r:embed="rId3"/>
          <a:srcRect t="1710" r="1076"/>
          <a:stretch/>
        </p:blipFill>
        <p:spPr>
          <a:xfrm>
            <a:off x="5807968" y="3316859"/>
            <a:ext cx="4392488" cy="2909542"/>
          </a:xfrm>
          <a:prstGeom prst="roundRect">
            <a:avLst/>
          </a:prstGeom>
        </p:spPr>
      </p:pic>
      <p:pic>
        <p:nvPicPr>
          <p:cNvPr id="6" name="Picture 5">
            <a:extLst>
              <a:ext uri="{FF2B5EF4-FFF2-40B4-BE49-F238E27FC236}">
                <a16:creationId xmlns:a16="http://schemas.microsoft.com/office/drawing/2014/main" id="{EDF76D7B-2150-4AB0-BCCF-C9A7E0B12CB7}"/>
              </a:ext>
            </a:extLst>
          </p:cNvPr>
          <p:cNvPicPr/>
          <p:nvPr/>
        </p:nvPicPr>
        <p:blipFill rotWithShape="1">
          <a:blip r:embed="rId4"/>
          <a:srcRect l="1818" t="2713"/>
          <a:stretch/>
        </p:blipFill>
        <p:spPr>
          <a:xfrm>
            <a:off x="767408" y="3284984"/>
            <a:ext cx="4591470" cy="3078477"/>
          </a:xfrm>
          <a:prstGeom prst="rect">
            <a:avLst/>
          </a:prstGeom>
        </p:spPr>
      </p:pic>
      <p:pic>
        <p:nvPicPr>
          <p:cNvPr id="7" name="Picture 6">
            <a:extLst>
              <a:ext uri="{FF2B5EF4-FFF2-40B4-BE49-F238E27FC236}">
                <a16:creationId xmlns:a16="http://schemas.microsoft.com/office/drawing/2014/main" id="{B3FDBAF7-274B-43E2-AD7C-934BB1440451}"/>
              </a:ext>
            </a:extLst>
          </p:cNvPr>
          <p:cNvPicPr>
            <a:picLocks noChangeAspect="1"/>
          </p:cNvPicPr>
          <p:nvPr/>
        </p:nvPicPr>
        <p:blipFill>
          <a:blip r:embed="rId5"/>
          <a:stretch>
            <a:fillRect/>
          </a:stretch>
        </p:blipFill>
        <p:spPr>
          <a:xfrm>
            <a:off x="360426" y="1264651"/>
            <a:ext cx="1646486" cy="1794993"/>
          </a:xfrm>
          <a:prstGeom prst="rect">
            <a:avLst/>
          </a:prstGeom>
        </p:spPr>
      </p:pic>
      <p:sp>
        <p:nvSpPr>
          <p:cNvPr id="8" name="TextBox 7">
            <a:extLst>
              <a:ext uri="{FF2B5EF4-FFF2-40B4-BE49-F238E27FC236}">
                <a16:creationId xmlns:a16="http://schemas.microsoft.com/office/drawing/2014/main" id="{86A0D2B1-4D0E-4EF3-88DE-9C98B4EFC9EE}"/>
              </a:ext>
            </a:extLst>
          </p:cNvPr>
          <p:cNvSpPr txBox="1"/>
          <p:nvPr/>
        </p:nvSpPr>
        <p:spPr>
          <a:xfrm>
            <a:off x="2195097" y="1170839"/>
            <a:ext cx="9996903" cy="1815882"/>
          </a:xfrm>
          <a:prstGeom prst="rect">
            <a:avLst/>
          </a:prstGeom>
          <a:noFill/>
        </p:spPr>
        <p:txBody>
          <a:bodyPr wrap="square" rtlCol="0">
            <a:spAutoFit/>
          </a:bodyPr>
          <a:lstStyle/>
          <a:p>
            <a:r>
              <a:rPr lang="en-GB" sz="2800" b="1" dirty="0">
                <a:solidFill>
                  <a:srgbClr val="36A1D6"/>
                </a:solidFill>
                <a:latin typeface="Segoe UI" panose="020B0502040204020203" pitchFamily="34" charset="0"/>
                <a:cs typeface="Segoe UI" panose="020B0502040204020203" pitchFamily="34" charset="0"/>
              </a:rPr>
              <a:t>Consumer</a:t>
            </a:r>
            <a:r>
              <a:rPr lang="en-GB" sz="2800" dirty="0">
                <a:solidFill>
                  <a:srgbClr val="36A1D6"/>
                </a:solidFill>
                <a:latin typeface="Segoe UI" panose="020B0502040204020203" pitchFamily="34" charset="0"/>
                <a:cs typeface="Segoe UI" panose="020B0502040204020203" pitchFamily="34" charset="0"/>
              </a:rPr>
              <a:t> </a:t>
            </a:r>
            <a:r>
              <a:rPr lang="en-GB" sz="2800" b="1" dirty="0">
                <a:solidFill>
                  <a:srgbClr val="36A1D6"/>
                </a:solidFill>
                <a:latin typeface="Segoe UI" panose="020B0502040204020203" pitchFamily="34" charset="0"/>
                <a:cs typeface="Segoe UI" panose="020B0502040204020203" pitchFamily="34" charset="0"/>
              </a:rPr>
              <a:t>information on healthy and sustainable foods </a:t>
            </a:r>
          </a:p>
          <a:p>
            <a:r>
              <a:rPr lang="en-GB" sz="2800" dirty="0">
                <a:solidFill>
                  <a:srgbClr val="36A1D6"/>
                </a:solidFill>
                <a:latin typeface="Segoe UI" panose="020B0502040204020203" pitchFamily="34" charset="0"/>
                <a:cs typeface="Segoe UI" panose="020B0502040204020203" pitchFamily="34" charset="0"/>
              </a:rPr>
              <a:t>= Origin, nutrition, environmental &amp; animal welfare information/ labelling</a:t>
            </a:r>
          </a:p>
          <a:p>
            <a:r>
              <a:rPr lang="en-GB" sz="2800" b="1" dirty="0">
                <a:solidFill>
                  <a:schemeClr val="accent2"/>
                </a:solidFill>
                <a:latin typeface="Segoe UI" panose="020B0502040204020203" pitchFamily="34" charset="0"/>
                <a:cs typeface="Segoe UI" panose="020B0502040204020203" pitchFamily="34" charset="0"/>
              </a:rPr>
              <a:t>…Seen as 1</a:t>
            </a:r>
          </a:p>
        </p:txBody>
      </p:sp>
    </p:spTree>
    <p:extLst>
      <p:ext uri="{BB962C8B-B14F-4D97-AF65-F5344CB8AC3E}">
        <p14:creationId xmlns:p14="http://schemas.microsoft.com/office/powerpoint/2010/main" val="665074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075E06-F7B5-4A18-BA5A-394159486D3B}"/>
              </a:ext>
            </a:extLst>
          </p:cNvPr>
          <p:cNvSpPr>
            <a:spLocks noGrp="1"/>
          </p:cNvSpPr>
          <p:nvPr>
            <p:ph idx="13"/>
          </p:nvPr>
        </p:nvSpPr>
        <p:spPr/>
        <p:txBody>
          <a:bodyPr/>
          <a:lstStyle/>
          <a:p>
            <a:endParaRPr lang="en-GB"/>
          </a:p>
        </p:txBody>
      </p:sp>
      <p:pic>
        <p:nvPicPr>
          <p:cNvPr id="5" name="Picture 4">
            <a:extLst>
              <a:ext uri="{FF2B5EF4-FFF2-40B4-BE49-F238E27FC236}">
                <a16:creationId xmlns:a16="http://schemas.microsoft.com/office/drawing/2014/main" id="{3E6FC0DC-42E9-4A13-8838-833983624C53}"/>
              </a:ext>
            </a:extLst>
          </p:cNvPr>
          <p:cNvPicPr>
            <a:picLocks noChangeAspect="1"/>
          </p:cNvPicPr>
          <p:nvPr/>
        </p:nvPicPr>
        <p:blipFill>
          <a:blip r:embed="rId2"/>
          <a:stretch>
            <a:fillRect/>
          </a:stretch>
        </p:blipFill>
        <p:spPr>
          <a:xfrm>
            <a:off x="1880553" y="1282519"/>
            <a:ext cx="9144000" cy="4774587"/>
          </a:xfrm>
          <a:prstGeom prst="rect">
            <a:avLst/>
          </a:prstGeom>
        </p:spPr>
      </p:pic>
      <p:sp>
        <p:nvSpPr>
          <p:cNvPr id="6" name="Rectangle 5">
            <a:extLst>
              <a:ext uri="{FF2B5EF4-FFF2-40B4-BE49-F238E27FC236}">
                <a16:creationId xmlns:a16="http://schemas.microsoft.com/office/drawing/2014/main" id="{03906FAB-0B22-4C63-91DC-09356E6891F0}"/>
              </a:ext>
            </a:extLst>
          </p:cNvPr>
          <p:cNvSpPr/>
          <p:nvPr/>
        </p:nvSpPr>
        <p:spPr>
          <a:xfrm>
            <a:off x="9825816" y="5733256"/>
            <a:ext cx="730424" cy="597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Rectangle 6">
            <a:extLst>
              <a:ext uri="{FF2B5EF4-FFF2-40B4-BE49-F238E27FC236}">
                <a16:creationId xmlns:a16="http://schemas.microsoft.com/office/drawing/2014/main" id="{C620FD92-5229-4CB0-B078-DC4041BC0A33}"/>
              </a:ext>
            </a:extLst>
          </p:cNvPr>
          <p:cNvSpPr/>
          <p:nvPr/>
        </p:nvSpPr>
        <p:spPr>
          <a:xfrm>
            <a:off x="9393768" y="5885656"/>
            <a:ext cx="1314872" cy="597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itle 1">
            <a:extLst>
              <a:ext uri="{FF2B5EF4-FFF2-40B4-BE49-F238E27FC236}">
                <a16:creationId xmlns:a16="http://schemas.microsoft.com/office/drawing/2014/main" id="{FF00CA16-9F6B-4A7A-AB6D-17FC39501251}"/>
              </a:ext>
            </a:extLst>
          </p:cNvPr>
          <p:cNvSpPr txBox="1">
            <a:spLocks/>
          </p:cNvSpPr>
          <p:nvPr/>
        </p:nvSpPr>
        <p:spPr bwMode="auto">
          <a:xfrm>
            <a:off x="2192968" y="1324714"/>
            <a:ext cx="8363272" cy="93662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2800" b="0" spc="50">
                <a:solidFill>
                  <a:srgbClr val="008ED3"/>
                </a:solidFill>
                <a:latin typeface="Arial" charset="0"/>
                <a:ea typeface="ＭＳ Ｐゴシック" charset="0"/>
                <a:cs typeface="ＭＳ Ｐゴシック" charset="0"/>
              </a:defRPr>
            </a:lvl1pPr>
            <a:lvl2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2pPr>
            <a:lvl3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3pPr>
            <a:lvl4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4pPr>
            <a:lvl5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kern="0" dirty="0"/>
              <a:t>F2F - overarching actions </a:t>
            </a:r>
          </a:p>
        </p:txBody>
      </p:sp>
    </p:spTree>
    <p:extLst>
      <p:ext uri="{BB962C8B-B14F-4D97-AF65-F5344CB8AC3E}">
        <p14:creationId xmlns:p14="http://schemas.microsoft.com/office/powerpoint/2010/main" val="2245028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5EC6547F-7B28-42F0-BC92-025FFA78E0D9}"/>
              </a:ext>
            </a:extLst>
          </p:cNvPr>
          <p:cNvSpPr txBox="1">
            <a:spLocks/>
          </p:cNvSpPr>
          <p:nvPr/>
        </p:nvSpPr>
        <p:spPr>
          <a:xfrm>
            <a:off x="11888708" y="713980"/>
            <a:ext cx="432048" cy="2160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953740-46EA-9644-8432-D9A07BDE1916}" type="slidenum">
              <a:rPr lang="en-GB" smtClean="0"/>
              <a:pPr/>
              <a:t>25</a:t>
            </a:fld>
            <a:endParaRPr lang="en-GB" dirty="0"/>
          </a:p>
        </p:txBody>
      </p:sp>
      <p:sp>
        <p:nvSpPr>
          <p:cNvPr id="6" name="Title 2">
            <a:extLst>
              <a:ext uri="{FF2B5EF4-FFF2-40B4-BE49-F238E27FC236}">
                <a16:creationId xmlns:a16="http://schemas.microsoft.com/office/drawing/2014/main" id="{BBF28C3E-A728-4CAE-BFB0-011BFC2E97C1}"/>
              </a:ext>
            </a:extLst>
          </p:cNvPr>
          <p:cNvSpPr txBox="1">
            <a:spLocks/>
          </p:cNvSpPr>
          <p:nvPr/>
        </p:nvSpPr>
        <p:spPr>
          <a:xfrm>
            <a:off x="4004112" y="1700808"/>
            <a:ext cx="5649912" cy="45720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GB"/>
              <a:t>Circular Economy</a:t>
            </a:r>
            <a:endParaRPr lang="en-GB" dirty="0"/>
          </a:p>
        </p:txBody>
      </p:sp>
      <p:sp>
        <p:nvSpPr>
          <p:cNvPr id="7" name="Content Placeholder 3">
            <a:extLst>
              <a:ext uri="{FF2B5EF4-FFF2-40B4-BE49-F238E27FC236}">
                <a16:creationId xmlns:a16="http://schemas.microsoft.com/office/drawing/2014/main" id="{04DA4F13-7390-47E5-8FBD-F2461C6A12AE}"/>
              </a:ext>
            </a:extLst>
          </p:cNvPr>
          <p:cNvSpPr txBox="1">
            <a:spLocks/>
          </p:cNvSpPr>
          <p:nvPr/>
        </p:nvSpPr>
        <p:spPr>
          <a:xfrm>
            <a:off x="7060732" y="2611697"/>
            <a:ext cx="4812333" cy="3962400"/>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CC9B00"/>
                </a:solidFill>
              </a:rPr>
              <a:t>Goal: </a:t>
            </a:r>
          </a:p>
          <a:p>
            <a:pPr lvl="1"/>
            <a:r>
              <a:rPr lang="en-GB" sz="1800" dirty="0"/>
              <a:t>look at </a:t>
            </a:r>
            <a:r>
              <a:rPr lang="en-US" sz="1800" dirty="0"/>
              <a:t>life cycle of products</a:t>
            </a:r>
          </a:p>
          <a:p>
            <a:pPr lvl="1"/>
            <a:r>
              <a:rPr lang="en-US" sz="1800" dirty="0" err="1"/>
              <a:t>modernise</a:t>
            </a:r>
            <a:r>
              <a:rPr lang="en-US" sz="1800" dirty="0"/>
              <a:t> and transform our economy</a:t>
            </a:r>
          </a:p>
          <a:p>
            <a:pPr lvl="1"/>
            <a:r>
              <a:rPr lang="en-US" sz="1800" dirty="0"/>
              <a:t>protect the environment</a:t>
            </a:r>
          </a:p>
          <a:p>
            <a:pPr lvl="1"/>
            <a:r>
              <a:rPr lang="en-GB" sz="1800" dirty="0"/>
              <a:t>reduce waste</a:t>
            </a:r>
          </a:p>
          <a:p>
            <a:endParaRPr lang="en-GB" sz="1400" dirty="0"/>
          </a:p>
          <a:p>
            <a:r>
              <a:rPr lang="en-GB" dirty="0">
                <a:solidFill>
                  <a:srgbClr val="CC9B00"/>
                </a:solidFill>
              </a:rPr>
              <a:t>For all types of products, not only food</a:t>
            </a:r>
          </a:p>
        </p:txBody>
      </p:sp>
      <p:pic>
        <p:nvPicPr>
          <p:cNvPr id="8" name="Picture 7">
            <a:extLst>
              <a:ext uri="{FF2B5EF4-FFF2-40B4-BE49-F238E27FC236}">
                <a16:creationId xmlns:a16="http://schemas.microsoft.com/office/drawing/2014/main" id="{D4280A47-C1A0-4E81-9D37-9720FC0F2809}"/>
              </a:ext>
            </a:extLst>
          </p:cNvPr>
          <p:cNvPicPr>
            <a:picLocks noChangeAspect="1"/>
          </p:cNvPicPr>
          <p:nvPr/>
        </p:nvPicPr>
        <p:blipFill>
          <a:blip r:embed="rId2"/>
          <a:stretch>
            <a:fillRect/>
          </a:stretch>
        </p:blipFill>
        <p:spPr>
          <a:xfrm>
            <a:off x="3996373" y="2327989"/>
            <a:ext cx="2609850" cy="3514725"/>
          </a:xfrm>
          <a:prstGeom prst="rect">
            <a:avLst/>
          </a:prstGeom>
        </p:spPr>
      </p:pic>
      <p:pic>
        <p:nvPicPr>
          <p:cNvPr id="9" name="Content Placeholder 5" descr="A close up of a logo&#10;&#10;Description automatically generated">
            <a:extLst>
              <a:ext uri="{FF2B5EF4-FFF2-40B4-BE49-F238E27FC236}">
                <a16:creationId xmlns:a16="http://schemas.microsoft.com/office/drawing/2014/main" id="{0C930CFF-6784-468A-814B-A180548FB34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8363760" y="116632"/>
            <a:ext cx="3755071" cy="193110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pic>
      <p:sp>
        <p:nvSpPr>
          <p:cNvPr id="10" name="Rectangle 9">
            <a:extLst>
              <a:ext uri="{FF2B5EF4-FFF2-40B4-BE49-F238E27FC236}">
                <a16:creationId xmlns:a16="http://schemas.microsoft.com/office/drawing/2014/main" id="{ECAF4ECA-8BCB-4F03-94B2-D19280B5917C}"/>
              </a:ext>
            </a:extLst>
          </p:cNvPr>
          <p:cNvSpPr/>
          <p:nvPr/>
        </p:nvSpPr>
        <p:spPr>
          <a:xfrm>
            <a:off x="8381265" y="404664"/>
            <a:ext cx="936105" cy="6228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8704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B85C0-AEEF-4231-AE21-539BD1CCCB2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369C0B4-37A2-48F6-B137-AC48BD4D6EA2}"/>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D8C4CE80-96EE-4593-B38B-6AC4E1B77D0C}"/>
              </a:ext>
            </a:extLst>
          </p:cNvPr>
          <p:cNvSpPr>
            <a:spLocks noGrp="1"/>
          </p:cNvSpPr>
          <p:nvPr>
            <p:ph idx="13"/>
          </p:nvPr>
        </p:nvSpPr>
        <p:spPr/>
        <p:txBody>
          <a:bodyPr/>
          <a:lstStyle/>
          <a:p>
            <a:endParaRPr lang="en-GB"/>
          </a:p>
        </p:txBody>
      </p:sp>
      <p:sp>
        <p:nvSpPr>
          <p:cNvPr id="11" name="Rectangle 10">
            <a:extLst>
              <a:ext uri="{FF2B5EF4-FFF2-40B4-BE49-F238E27FC236}">
                <a16:creationId xmlns:a16="http://schemas.microsoft.com/office/drawing/2014/main" id="{351C2AAE-44D2-454D-9EAA-1B31ED8E771F}"/>
              </a:ext>
            </a:extLst>
          </p:cNvPr>
          <p:cNvSpPr/>
          <p:nvPr/>
        </p:nvSpPr>
        <p:spPr bwMode="auto">
          <a:xfrm>
            <a:off x="6855304" y="2461678"/>
            <a:ext cx="3078342" cy="756084"/>
          </a:xfrm>
          <a:prstGeom prst="rect">
            <a:avLst/>
          </a:prstGeom>
          <a:solidFill>
            <a:srgbClr val="BDDEFF"/>
          </a:solidFill>
          <a:ln>
            <a:noFill/>
          </a:ln>
          <a:effectLst/>
        </p:spPr>
        <p:txBody>
          <a:bodyPr vert="horz" wrap="square" lIns="68580" tIns="34290" rIns="68580" bIns="34290" numCol="1" rtlCol="0" anchor="ctr" anchorCtr="0" compatLnSpc="1">
            <a:prstTxWarp prst="textNoShape">
              <a:avLst/>
            </a:prstTxWarp>
          </a:bodyPr>
          <a:lstStyle/>
          <a:p>
            <a:pPr marL="2381" defTabSz="685800" fontAlgn="base">
              <a:spcBef>
                <a:spcPct val="0"/>
              </a:spcBef>
              <a:spcAft>
                <a:spcPct val="0"/>
              </a:spcAft>
              <a:defRPr/>
            </a:pPr>
            <a:endParaRPr lang="en-IE" sz="900">
              <a:solidFill>
                <a:srgbClr val="0F5494"/>
              </a:solidFill>
              <a:latin typeface="Verdana" pitchFamily="34" charset="0"/>
            </a:endParaRPr>
          </a:p>
        </p:txBody>
      </p:sp>
      <p:sp>
        <p:nvSpPr>
          <p:cNvPr id="12" name="Content Placeholder 1">
            <a:extLst>
              <a:ext uri="{FF2B5EF4-FFF2-40B4-BE49-F238E27FC236}">
                <a16:creationId xmlns:a16="http://schemas.microsoft.com/office/drawing/2014/main" id="{B1066178-6135-4CD2-B8DF-846E9A3B266C}"/>
              </a:ext>
            </a:extLst>
          </p:cNvPr>
          <p:cNvSpPr txBox="1">
            <a:spLocks/>
          </p:cNvSpPr>
          <p:nvPr/>
        </p:nvSpPr>
        <p:spPr>
          <a:xfrm>
            <a:off x="6142446" y="1288147"/>
            <a:ext cx="5897154" cy="4719926"/>
          </a:xfrm>
          <a:prstGeom prst="rect">
            <a:avLst/>
          </a:prstGeom>
          <a:solidFill>
            <a:schemeClr val="accent6">
              <a:lumMod val="20000"/>
              <a:lumOff val="80000"/>
            </a:schemeClr>
          </a:solidFill>
        </p:spPr>
        <p:txBody>
          <a:bodyPr vert="horz" lIns="91440" tIns="45720" rIns="91440" bIns="45720" rtlCol="0">
            <a:normAutofit/>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35 actions along the entire life cycle of products to:</a:t>
            </a:r>
          </a:p>
          <a:p>
            <a:pPr marL="305396" indent="-152698"/>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Make sustainable products the norm</a:t>
            </a:r>
          </a:p>
          <a:p>
            <a:pPr marL="305396" indent="-152698"/>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Empower consumers </a:t>
            </a:r>
            <a:r>
              <a:rPr lang="en-US" sz="1600" dirty="0">
                <a:solidFill>
                  <a:srgbClr val="004494"/>
                </a:solidFill>
                <a:latin typeface="Verdana" panose="020B0604030504040204" pitchFamily="34" charset="0"/>
                <a:ea typeface="Verdana" panose="020B0604030504040204" pitchFamily="34" charset="0"/>
                <a:cs typeface="Verdana" panose="020B0604030504040204" pitchFamily="34" charset="0"/>
              </a:rPr>
              <a:t>and </a:t>
            </a:r>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public buyers</a:t>
            </a:r>
          </a:p>
          <a:p>
            <a:pPr marL="305396" indent="-152698"/>
            <a:r>
              <a:rPr lang="en-US" sz="1600" dirty="0">
                <a:solidFill>
                  <a:srgbClr val="004494"/>
                </a:solidFill>
                <a:latin typeface="Verdana" panose="020B0604030504040204" pitchFamily="34" charset="0"/>
                <a:ea typeface="Verdana" panose="020B0604030504040204" pitchFamily="34" charset="0"/>
                <a:cs typeface="Verdana" panose="020B0604030504040204" pitchFamily="34" charset="0"/>
              </a:rPr>
              <a:t>Focus on </a:t>
            </a:r>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key product value chains</a:t>
            </a:r>
            <a:r>
              <a:rPr lang="en-US" sz="1600" dirty="0">
                <a:solidFill>
                  <a:srgbClr val="004494"/>
                </a:solidFill>
                <a:latin typeface="Verdana" panose="020B0604030504040204" pitchFamily="34" charset="0"/>
                <a:ea typeface="Verdana" panose="020B0604030504040204" pitchFamily="34" charset="0"/>
                <a:cs typeface="Verdana" panose="020B0604030504040204" pitchFamily="34" charset="0"/>
              </a:rPr>
              <a:t>: electronics and ICT; batteries and vehicles; </a:t>
            </a:r>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packaging; plastics</a:t>
            </a:r>
            <a:r>
              <a:rPr lang="en-US" sz="1600" dirty="0">
                <a:solidFill>
                  <a:srgbClr val="004494"/>
                </a:solidFill>
                <a:latin typeface="Verdana" panose="020B0604030504040204" pitchFamily="34" charset="0"/>
                <a:ea typeface="Verdana" panose="020B0604030504040204" pitchFamily="34" charset="0"/>
                <a:cs typeface="Verdana" panose="020B0604030504040204" pitchFamily="34" charset="0"/>
              </a:rPr>
              <a:t>; textiles; construction and buildings; food; water and nutrients</a:t>
            </a:r>
          </a:p>
          <a:p>
            <a:pPr marL="305396" indent="-152698"/>
            <a:r>
              <a:rPr lang="en-US" sz="1600" dirty="0">
                <a:solidFill>
                  <a:srgbClr val="004494"/>
                </a:solidFill>
                <a:latin typeface="Verdana" panose="020B0604030504040204" pitchFamily="34" charset="0"/>
                <a:ea typeface="Verdana" panose="020B0604030504040204" pitchFamily="34" charset="0"/>
                <a:cs typeface="Verdana" panose="020B0604030504040204" pitchFamily="34" charset="0"/>
              </a:rPr>
              <a:t>Ensure </a:t>
            </a:r>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less waste</a:t>
            </a:r>
            <a:endParaRPr lang="en-US" sz="1600" dirty="0">
              <a:solidFill>
                <a:srgbClr val="004494"/>
              </a:solidFill>
              <a:latin typeface="Verdana" panose="020B0604030504040204" pitchFamily="34" charset="0"/>
              <a:ea typeface="Verdana" panose="020B0604030504040204" pitchFamily="34" charset="0"/>
              <a:cs typeface="Verdana" panose="020B0604030504040204" pitchFamily="34" charset="0"/>
            </a:endParaRPr>
          </a:p>
          <a:p>
            <a:pPr marL="305396" indent="-152698"/>
            <a:r>
              <a:rPr lang="en-US" sz="1600" dirty="0">
                <a:solidFill>
                  <a:srgbClr val="004494"/>
                </a:solidFill>
                <a:latin typeface="Verdana" panose="020B0604030504040204" pitchFamily="34" charset="0"/>
                <a:ea typeface="Verdana" panose="020B0604030504040204" pitchFamily="34" charset="0"/>
                <a:cs typeface="Verdana" panose="020B0604030504040204" pitchFamily="34" charset="0"/>
              </a:rPr>
              <a:t>Link between </a:t>
            </a:r>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circularity and climate change</a:t>
            </a:r>
          </a:p>
          <a:p>
            <a:pPr marL="305396" indent="-152698"/>
            <a:r>
              <a:rPr lang="en-US" sz="1600" dirty="0">
                <a:solidFill>
                  <a:srgbClr val="004494"/>
                </a:solidFill>
                <a:latin typeface="Verdana" panose="020B0604030504040204" pitchFamily="34" charset="0"/>
                <a:ea typeface="Verdana" panose="020B0604030504040204" pitchFamily="34" charset="0"/>
                <a:cs typeface="Verdana" panose="020B0604030504040204" pitchFamily="34" charset="0"/>
              </a:rPr>
              <a:t>Make circularity work for </a:t>
            </a:r>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people</a:t>
            </a:r>
            <a:r>
              <a:rPr lang="en-US" sz="1600" dirty="0">
                <a:solidFill>
                  <a:srgbClr val="004494"/>
                </a:solidFill>
                <a:latin typeface="Verdana" panose="020B0604030504040204" pitchFamily="34" charset="0"/>
                <a:ea typeface="Verdana" panose="020B0604030504040204" pitchFamily="34" charset="0"/>
                <a:cs typeface="Verdana" panose="020B0604030504040204" pitchFamily="34" charset="0"/>
              </a:rPr>
              <a:t>, </a:t>
            </a:r>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regions</a:t>
            </a:r>
            <a:r>
              <a:rPr lang="en-US" sz="1600" dirty="0">
                <a:solidFill>
                  <a:srgbClr val="004494"/>
                </a:solidFill>
                <a:latin typeface="Verdana" panose="020B0604030504040204" pitchFamily="34" charset="0"/>
                <a:ea typeface="Verdana" panose="020B0604030504040204" pitchFamily="34" charset="0"/>
                <a:cs typeface="Verdana" panose="020B0604030504040204" pitchFamily="34" charset="0"/>
              </a:rPr>
              <a:t> and </a:t>
            </a:r>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cities</a:t>
            </a:r>
          </a:p>
          <a:p>
            <a:pPr marL="305396" indent="-152698"/>
            <a:r>
              <a:rPr lang="en-US" sz="1600" b="1" dirty="0">
                <a:solidFill>
                  <a:srgbClr val="004494"/>
                </a:solidFill>
                <a:latin typeface="Verdana" panose="020B0604030504040204" pitchFamily="34" charset="0"/>
                <a:ea typeface="Verdana" panose="020B0604030504040204" pitchFamily="34" charset="0"/>
                <a:cs typeface="Verdana" panose="020B0604030504040204" pitchFamily="34" charset="0"/>
              </a:rPr>
              <a:t>Lead global efforts </a:t>
            </a:r>
            <a:r>
              <a:rPr lang="en-US" sz="1600" dirty="0">
                <a:solidFill>
                  <a:srgbClr val="004494"/>
                </a:solidFill>
                <a:latin typeface="Verdana" panose="020B0604030504040204" pitchFamily="34" charset="0"/>
                <a:ea typeface="Verdana" panose="020B0604030504040204" pitchFamily="34" charset="0"/>
                <a:cs typeface="Verdana" panose="020B0604030504040204" pitchFamily="34" charset="0"/>
              </a:rPr>
              <a:t>on circular economy</a:t>
            </a:r>
          </a:p>
          <a:p>
            <a:endParaRPr lang="es-AR" dirty="0"/>
          </a:p>
        </p:txBody>
      </p:sp>
      <p:sp>
        <p:nvSpPr>
          <p:cNvPr id="13" name="Title 1">
            <a:extLst>
              <a:ext uri="{FF2B5EF4-FFF2-40B4-BE49-F238E27FC236}">
                <a16:creationId xmlns:a16="http://schemas.microsoft.com/office/drawing/2014/main" id="{64F04563-6CC8-46B8-8A07-15D3C07BAE1E}"/>
              </a:ext>
            </a:extLst>
          </p:cNvPr>
          <p:cNvSpPr txBox="1">
            <a:spLocks/>
          </p:cNvSpPr>
          <p:nvPr/>
        </p:nvSpPr>
        <p:spPr bwMode="auto">
          <a:xfrm>
            <a:off x="1602602" y="5502419"/>
            <a:ext cx="4389120" cy="443475"/>
          </a:xfrm>
          <a:prstGeom prst="rect">
            <a:avLst/>
          </a:prstGeom>
          <a:solidFill>
            <a:srgbClr val="1331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201811" indent="-201811" algn="ctr" defTabSz="514350">
              <a:defRPr/>
            </a:pPr>
            <a:r>
              <a:rPr lang="en-IE" sz="1519" kern="0" dirty="0">
                <a:solidFill>
                  <a:srgbClr val="FFFFFF"/>
                </a:solidFill>
                <a:latin typeface="Verdana"/>
              </a:rPr>
              <a:t>A new vision for Europe</a:t>
            </a:r>
          </a:p>
        </p:txBody>
      </p:sp>
      <p:pic>
        <p:nvPicPr>
          <p:cNvPr id="14" name="Picture 13">
            <a:extLst>
              <a:ext uri="{FF2B5EF4-FFF2-40B4-BE49-F238E27FC236}">
                <a16:creationId xmlns:a16="http://schemas.microsoft.com/office/drawing/2014/main" id="{D4FF2DAF-2FED-452B-98F3-E816648E4A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54345" y="1944738"/>
            <a:ext cx="3268493" cy="3268493"/>
          </a:xfrm>
          <a:prstGeom prst="rect">
            <a:avLst/>
          </a:prstGeom>
        </p:spPr>
      </p:pic>
    </p:spTree>
    <p:extLst>
      <p:ext uri="{BB962C8B-B14F-4D97-AF65-F5344CB8AC3E}">
        <p14:creationId xmlns:p14="http://schemas.microsoft.com/office/powerpoint/2010/main" val="2835580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B85C0-AEEF-4231-AE21-539BD1CCCB2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369C0B4-37A2-48F6-B137-AC48BD4D6EA2}"/>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D8C4CE80-96EE-4593-B38B-6AC4E1B77D0C}"/>
              </a:ext>
            </a:extLst>
          </p:cNvPr>
          <p:cNvSpPr>
            <a:spLocks noGrp="1"/>
          </p:cNvSpPr>
          <p:nvPr>
            <p:ph idx="13"/>
          </p:nvPr>
        </p:nvSpPr>
        <p:spPr/>
        <p:txBody>
          <a:bodyPr/>
          <a:lstStyle/>
          <a:p>
            <a:endParaRPr lang="en-GB"/>
          </a:p>
        </p:txBody>
      </p:sp>
      <p:sp>
        <p:nvSpPr>
          <p:cNvPr id="11" name="Rectangle 10">
            <a:extLst>
              <a:ext uri="{FF2B5EF4-FFF2-40B4-BE49-F238E27FC236}">
                <a16:creationId xmlns:a16="http://schemas.microsoft.com/office/drawing/2014/main" id="{351C2AAE-44D2-454D-9EAA-1B31ED8E771F}"/>
              </a:ext>
            </a:extLst>
          </p:cNvPr>
          <p:cNvSpPr/>
          <p:nvPr/>
        </p:nvSpPr>
        <p:spPr bwMode="auto">
          <a:xfrm>
            <a:off x="6855304" y="2461678"/>
            <a:ext cx="3078342" cy="756084"/>
          </a:xfrm>
          <a:prstGeom prst="rect">
            <a:avLst/>
          </a:prstGeom>
          <a:solidFill>
            <a:srgbClr val="BDDEFF"/>
          </a:solidFill>
          <a:ln>
            <a:noFill/>
          </a:ln>
          <a:effectLst/>
        </p:spPr>
        <p:txBody>
          <a:bodyPr vert="horz" wrap="square" lIns="68580" tIns="34290" rIns="68580" bIns="34290" numCol="1" rtlCol="0" anchor="ctr" anchorCtr="0" compatLnSpc="1">
            <a:prstTxWarp prst="textNoShape">
              <a:avLst/>
            </a:prstTxWarp>
          </a:bodyPr>
          <a:lstStyle/>
          <a:p>
            <a:pPr marL="2381" defTabSz="685800" fontAlgn="base">
              <a:spcBef>
                <a:spcPct val="0"/>
              </a:spcBef>
              <a:spcAft>
                <a:spcPct val="0"/>
              </a:spcAft>
              <a:defRPr/>
            </a:pPr>
            <a:endParaRPr lang="en-IE" sz="900">
              <a:solidFill>
                <a:srgbClr val="0F5494"/>
              </a:solidFill>
              <a:latin typeface="Verdana" pitchFamily="34" charset="0"/>
            </a:endParaRPr>
          </a:p>
        </p:txBody>
      </p:sp>
      <p:sp>
        <p:nvSpPr>
          <p:cNvPr id="13" name="Title 1">
            <a:extLst>
              <a:ext uri="{FF2B5EF4-FFF2-40B4-BE49-F238E27FC236}">
                <a16:creationId xmlns:a16="http://schemas.microsoft.com/office/drawing/2014/main" id="{64F04563-6CC8-46B8-8A07-15D3C07BAE1E}"/>
              </a:ext>
            </a:extLst>
          </p:cNvPr>
          <p:cNvSpPr txBox="1">
            <a:spLocks/>
          </p:cNvSpPr>
          <p:nvPr/>
        </p:nvSpPr>
        <p:spPr bwMode="auto">
          <a:xfrm>
            <a:off x="1602602" y="5502419"/>
            <a:ext cx="4389120" cy="443475"/>
          </a:xfrm>
          <a:prstGeom prst="rect">
            <a:avLst/>
          </a:prstGeom>
          <a:solidFill>
            <a:srgbClr val="1331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201811" indent="-201811" algn="ctr" defTabSz="514350">
              <a:defRPr/>
            </a:pPr>
            <a:r>
              <a:rPr lang="en-IE" sz="1519" kern="0" dirty="0">
                <a:solidFill>
                  <a:srgbClr val="FFFFFF"/>
                </a:solidFill>
                <a:latin typeface="Verdana"/>
              </a:rPr>
              <a:t>A new vision for Europe</a:t>
            </a:r>
          </a:p>
        </p:txBody>
      </p:sp>
      <p:pic>
        <p:nvPicPr>
          <p:cNvPr id="14" name="Picture 13">
            <a:extLst>
              <a:ext uri="{FF2B5EF4-FFF2-40B4-BE49-F238E27FC236}">
                <a16:creationId xmlns:a16="http://schemas.microsoft.com/office/drawing/2014/main" id="{D4FF2DAF-2FED-452B-98F3-E816648E4A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54345" y="1944738"/>
            <a:ext cx="3268493" cy="3268493"/>
          </a:xfrm>
          <a:prstGeom prst="rect">
            <a:avLst/>
          </a:prstGeom>
        </p:spPr>
      </p:pic>
      <p:sp>
        <p:nvSpPr>
          <p:cNvPr id="17" name="Content Placeholder 1">
            <a:extLst>
              <a:ext uri="{FF2B5EF4-FFF2-40B4-BE49-F238E27FC236}">
                <a16:creationId xmlns:a16="http://schemas.microsoft.com/office/drawing/2014/main" id="{B0311CCF-9CBC-41A0-B28D-E95DA027F774}"/>
              </a:ext>
            </a:extLst>
          </p:cNvPr>
          <p:cNvSpPr txBox="1">
            <a:spLocks/>
          </p:cNvSpPr>
          <p:nvPr/>
        </p:nvSpPr>
        <p:spPr>
          <a:xfrm>
            <a:off x="6200280" y="1463040"/>
            <a:ext cx="5357085" cy="4482854"/>
          </a:xfrm>
          <a:prstGeom prst="rect">
            <a:avLst/>
          </a:prstGeom>
          <a:solidFill>
            <a:schemeClr val="accent6">
              <a:lumMod val="20000"/>
              <a:lumOff val="80000"/>
            </a:schemeClr>
          </a:solidFill>
        </p:spPr>
        <p:txBody>
          <a:bodyPr vert="horz" lIns="91440" tIns="45720" rIns="91440" bIns="45720" rtlCol="0">
            <a:normAutofit fontScale="92500" lnSpcReduction="10000"/>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dirty="0"/>
              <a:t>APPROACH TO PACKAGING</a:t>
            </a:r>
          </a:p>
          <a:p>
            <a:r>
              <a:rPr lang="en-GB" sz="2400" dirty="0"/>
              <a:t>Integrated approach that tackles both upstream and downstream problems to:</a:t>
            </a:r>
          </a:p>
          <a:p>
            <a:r>
              <a:rPr lang="en-GB" sz="2400" dirty="0"/>
              <a:t>eliminate the packaging that we don’t need, </a:t>
            </a:r>
          </a:p>
          <a:p>
            <a:r>
              <a:rPr lang="en-GB" sz="2400" dirty="0"/>
              <a:t>innovate so that all packaging that we do need is reusable, recyclable, (or compostable), </a:t>
            </a:r>
          </a:p>
          <a:p>
            <a:r>
              <a:rPr lang="en-GB" sz="2400" dirty="0"/>
              <a:t>circulate all the packaging we use, keeping it in the economy and out of the environment</a:t>
            </a:r>
          </a:p>
          <a:p>
            <a:endParaRPr lang="es-AR" dirty="0"/>
          </a:p>
        </p:txBody>
      </p:sp>
    </p:spTree>
    <p:extLst>
      <p:ext uri="{BB962C8B-B14F-4D97-AF65-F5344CB8AC3E}">
        <p14:creationId xmlns:p14="http://schemas.microsoft.com/office/powerpoint/2010/main" val="52301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63A9-FDE9-4A59-8160-CA1DECD1829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A28CD47-03BD-4765-BB6F-6FE3BFEA644C}"/>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9BCDCC40-6402-4318-8337-95F89C48DAF0}"/>
              </a:ext>
            </a:extLst>
          </p:cNvPr>
          <p:cNvSpPr>
            <a:spLocks noGrp="1"/>
          </p:cNvSpPr>
          <p:nvPr>
            <p:ph idx="13"/>
          </p:nvPr>
        </p:nvSpPr>
        <p:spPr/>
        <p:txBody>
          <a:bodyPr/>
          <a:lstStyle/>
          <a:p>
            <a:endParaRPr lang="en-GB"/>
          </a:p>
        </p:txBody>
      </p:sp>
      <p:sp>
        <p:nvSpPr>
          <p:cNvPr id="5" name="Title 1">
            <a:extLst>
              <a:ext uri="{FF2B5EF4-FFF2-40B4-BE49-F238E27FC236}">
                <a16:creationId xmlns:a16="http://schemas.microsoft.com/office/drawing/2014/main" id="{C707EFDC-47D5-40E5-91CC-902363653852}"/>
              </a:ext>
            </a:extLst>
          </p:cNvPr>
          <p:cNvSpPr txBox="1">
            <a:spLocks/>
          </p:cNvSpPr>
          <p:nvPr/>
        </p:nvSpPr>
        <p:spPr>
          <a:xfrm>
            <a:off x="2211102" y="1004885"/>
            <a:ext cx="8562975" cy="7335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GB" b="1" dirty="0"/>
              <a:t>Single-use plastics  implementation</a:t>
            </a:r>
          </a:p>
        </p:txBody>
      </p:sp>
      <p:graphicFrame>
        <p:nvGraphicFramePr>
          <p:cNvPr id="6" name="Tableau 3">
            <a:extLst>
              <a:ext uri="{FF2B5EF4-FFF2-40B4-BE49-F238E27FC236}">
                <a16:creationId xmlns:a16="http://schemas.microsoft.com/office/drawing/2014/main" id="{01AF512F-8DBC-410D-BEF3-37E114AA6F30}"/>
              </a:ext>
            </a:extLst>
          </p:cNvPr>
          <p:cNvGraphicFramePr>
            <a:graphicFrameLocks noGrp="1"/>
          </p:cNvGraphicFramePr>
          <p:nvPr>
            <p:extLst>
              <p:ext uri="{D42A27DB-BD31-4B8C-83A1-F6EECF244321}">
                <p14:modId xmlns:p14="http://schemas.microsoft.com/office/powerpoint/2010/main" val="974213165"/>
              </p:ext>
            </p:extLst>
          </p:nvPr>
        </p:nvGraphicFramePr>
        <p:xfrm>
          <a:off x="2328600" y="1845312"/>
          <a:ext cx="8786440" cy="4262223"/>
        </p:xfrm>
        <a:graphic>
          <a:graphicData uri="http://schemas.openxmlformats.org/drawingml/2006/table">
            <a:tbl>
              <a:tblPr firstCol="1" bandRow="1">
                <a:tableStyleId>{F5AB1C69-6EDB-4FF4-983F-18BD219EF322}</a:tableStyleId>
              </a:tblPr>
              <a:tblGrid>
                <a:gridCol w="765957">
                  <a:extLst>
                    <a:ext uri="{9D8B030D-6E8A-4147-A177-3AD203B41FA5}">
                      <a16:colId xmlns:a16="http://schemas.microsoft.com/office/drawing/2014/main" val="3340156205"/>
                    </a:ext>
                  </a:extLst>
                </a:gridCol>
                <a:gridCol w="8020483">
                  <a:extLst>
                    <a:ext uri="{9D8B030D-6E8A-4147-A177-3AD203B41FA5}">
                      <a16:colId xmlns:a16="http://schemas.microsoft.com/office/drawing/2014/main" val="1487827442"/>
                    </a:ext>
                  </a:extLst>
                </a:gridCol>
              </a:tblGrid>
              <a:tr h="1238184">
                <a:tc>
                  <a:txBody>
                    <a:bodyPr/>
                    <a:lstStyle/>
                    <a:p>
                      <a:pPr>
                        <a:spcAft>
                          <a:spcPts val="0"/>
                        </a:spcAft>
                      </a:pPr>
                      <a:r>
                        <a:rPr lang="fr-BE" sz="1600" kern="1200">
                          <a:solidFill>
                            <a:schemeClr val="tx1"/>
                          </a:solidFill>
                          <a:effectLst/>
                          <a:latin typeface="Arial" panose="020B0604020202020204" pitchFamily="34" charset="0"/>
                          <a:cs typeface="Arial" panose="020B0604020202020204" pitchFamily="34" charset="0"/>
                        </a:rPr>
                        <a:t>2021</a:t>
                      </a:r>
                      <a:endParaRPr lang="fr-BE"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200" dirty="0">
                          <a:solidFill>
                            <a:schemeClr val="tx1"/>
                          </a:solidFill>
                          <a:effectLst/>
                          <a:latin typeface="Arial" panose="020B0604020202020204" pitchFamily="34" charset="0"/>
                          <a:cs typeface="Arial" panose="020B0604020202020204" pitchFamily="34" charset="0"/>
                        </a:rPr>
                        <a:t>Transposition deadline for Member States </a:t>
                      </a:r>
                      <a:endParaRPr lang="en-US" sz="1600" dirty="0">
                        <a:solidFill>
                          <a:schemeClr val="tx1"/>
                        </a:solidFill>
                        <a:effectLst/>
                        <a:latin typeface="Arial" panose="020B060402020202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en-US" sz="1600" kern="1200" dirty="0">
                          <a:solidFill>
                            <a:schemeClr val="tx1"/>
                          </a:solidFill>
                          <a:effectLst/>
                          <a:latin typeface="Arial" panose="020B0604020202020204" pitchFamily="34" charset="0"/>
                          <a:cs typeface="Arial" panose="020B0604020202020204" pitchFamily="34" charset="0"/>
                        </a:rPr>
                        <a:t>Restrictions on placing on the </a:t>
                      </a:r>
                      <a:r>
                        <a:rPr lang="en-US" sz="1600" kern="1200" dirty="0">
                          <a:solidFill>
                            <a:schemeClr val="tx1"/>
                          </a:solidFill>
                          <a:effectLst/>
                          <a:latin typeface="Arial" panose="020B0604020202020204" pitchFamily="34" charset="0"/>
                          <a:ea typeface="+mn-ea"/>
                          <a:cs typeface="Arial" panose="020B0604020202020204" pitchFamily="34" charset="0"/>
                        </a:rPr>
                        <a:t>market take effect (e.g. for straws)</a:t>
                      </a:r>
                    </a:p>
                    <a:p>
                      <a:pPr marL="342900" lvl="0" indent="-342900">
                        <a:spcAft>
                          <a:spcPts val="0"/>
                        </a:spcAft>
                        <a:buFont typeface="Symbol" panose="05050102010706020507" pitchFamily="18" charset="2"/>
                        <a:buChar char=""/>
                      </a:pPr>
                      <a:r>
                        <a:rPr lang="en-US" sz="1600" kern="1200" dirty="0">
                          <a:solidFill>
                            <a:schemeClr val="tx1"/>
                          </a:solidFill>
                          <a:effectLst/>
                          <a:latin typeface="Arial" panose="020B0604020202020204" pitchFamily="34" charset="0"/>
                          <a:ea typeface="+mn-ea"/>
                          <a:cs typeface="Arial" panose="020B0604020202020204" pitchFamily="34" charset="0"/>
                        </a:rPr>
                        <a:t>Consumption reduction measures in place</a:t>
                      </a:r>
                    </a:p>
                    <a:p>
                      <a:pPr marL="342900" lvl="0" indent="-342900">
                        <a:spcAft>
                          <a:spcPts val="0"/>
                        </a:spcAft>
                        <a:buFont typeface="Symbol" panose="05050102010706020507" pitchFamily="18" charset="2"/>
                        <a:buChar char=""/>
                      </a:pPr>
                      <a:r>
                        <a:rPr lang="fr-BE" sz="1600" kern="1200" dirty="0" err="1">
                          <a:solidFill>
                            <a:schemeClr val="tx1"/>
                          </a:solidFill>
                          <a:effectLst/>
                          <a:latin typeface="Arial" panose="020B0604020202020204" pitchFamily="34" charset="0"/>
                          <a:ea typeface="+mn-ea"/>
                          <a:cs typeface="Arial" panose="020B0604020202020204" pitchFamily="34" charset="0"/>
                        </a:rPr>
                        <a:t>Marking</a:t>
                      </a:r>
                      <a:r>
                        <a:rPr lang="fr-BE" sz="1600" kern="1200" baseline="0" dirty="0">
                          <a:solidFill>
                            <a:schemeClr val="tx1"/>
                          </a:solidFill>
                          <a:effectLst/>
                          <a:latin typeface="Arial" panose="020B0604020202020204" pitchFamily="34" charset="0"/>
                          <a:ea typeface="+mn-ea"/>
                          <a:cs typeface="Arial" panose="020B0604020202020204" pitchFamily="34" charset="0"/>
                        </a:rPr>
                        <a:t> </a:t>
                      </a:r>
                      <a:r>
                        <a:rPr lang="fr-BE" sz="1600" kern="1200" baseline="0" dirty="0" err="1">
                          <a:solidFill>
                            <a:schemeClr val="tx1"/>
                          </a:solidFill>
                          <a:effectLst/>
                          <a:latin typeface="Arial" panose="020B0604020202020204" pitchFamily="34" charset="0"/>
                          <a:ea typeface="+mn-ea"/>
                          <a:cs typeface="Arial" panose="020B0604020202020204" pitchFamily="34" charset="0"/>
                        </a:rPr>
                        <a:t>requirements</a:t>
                      </a:r>
                      <a:r>
                        <a:rPr lang="fr-BE" sz="1600" kern="1200" baseline="0" dirty="0">
                          <a:solidFill>
                            <a:schemeClr val="tx1"/>
                          </a:solidFill>
                          <a:effectLst/>
                          <a:latin typeface="Arial" panose="020B0604020202020204" pitchFamily="34" charset="0"/>
                          <a:ea typeface="+mn-ea"/>
                          <a:cs typeface="Arial" panose="020B0604020202020204" pitchFamily="34" charset="0"/>
                        </a:rPr>
                        <a:t> for cups for </a:t>
                      </a:r>
                      <a:r>
                        <a:rPr lang="fr-BE" sz="1600" kern="1200" baseline="0" dirty="0" err="1">
                          <a:solidFill>
                            <a:schemeClr val="tx1"/>
                          </a:solidFill>
                          <a:effectLst/>
                          <a:latin typeface="Arial" panose="020B0604020202020204" pitchFamily="34" charset="0"/>
                          <a:ea typeface="+mn-ea"/>
                          <a:cs typeface="Arial" panose="020B0604020202020204" pitchFamily="34" charset="0"/>
                        </a:rPr>
                        <a:t>beverages</a:t>
                      </a:r>
                      <a:endParaRPr lang="en-US" sz="16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3811688195"/>
                  </a:ext>
                </a:extLst>
              </a:tr>
              <a:tr h="649540">
                <a:tc>
                  <a:txBody>
                    <a:bodyPr/>
                    <a:lstStyle/>
                    <a:p>
                      <a:pPr>
                        <a:spcAft>
                          <a:spcPts val="0"/>
                        </a:spcAft>
                      </a:pPr>
                      <a:r>
                        <a:rPr lang="fr-BE" sz="1600" kern="1200" dirty="0">
                          <a:solidFill>
                            <a:schemeClr val="tx1"/>
                          </a:solidFill>
                          <a:effectLst/>
                          <a:latin typeface="Arial" panose="020B0604020202020204" pitchFamily="34" charset="0"/>
                          <a:cs typeface="Arial" panose="020B0604020202020204" pitchFamily="34" charset="0"/>
                        </a:rPr>
                        <a:t>2022</a:t>
                      </a:r>
                      <a:endParaRPr lang="fr-BE"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200" dirty="0">
                          <a:solidFill>
                            <a:schemeClr val="tx1"/>
                          </a:solidFill>
                          <a:effectLst/>
                          <a:latin typeface="Arial" panose="020B0604020202020204" pitchFamily="34" charset="0"/>
                          <a:cs typeface="Arial" panose="020B0604020202020204" pitchFamily="34" charset="0"/>
                        </a:rPr>
                        <a:t>Implementing Acts on calculation method for recycled content (DL 1-1-2022)</a:t>
                      </a:r>
                    </a:p>
                    <a:p>
                      <a:pPr marL="342900" lvl="0" indent="-342900">
                        <a:spcAft>
                          <a:spcPts val="0"/>
                        </a:spcAft>
                        <a:buFont typeface="Symbol" panose="05050102010706020507" pitchFamily="18" charset="2"/>
                        <a:buChar char=""/>
                      </a:pPr>
                      <a:r>
                        <a:rPr lang="fr-BE" sz="1600" kern="1200" dirty="0">
                          <a:solidFill>
                            <a:schemeClr val="tx1"/>
                          </a:solidFill>
                          <a:effectLst/>
                          <a:latin typeface="Arial" panose="020B0604020202020204" pitchFamily="34" charset="0"/>
                          <a:ea typeface="+mn-ea"/>
                          <a:cs typeface="Arial" panose="020B0604020202020204" pitchFamily="34" charset="0"/>
                        </a:rPr>
                        <a:t>MS </a:t>
                      </a:r>
                      <a:r>
                        <a:rPr lang="fr-BE" sz="1600" kern="1200" dirty="0" err="1">
                          <a:solidFill>
                            <a:schemeClr val="tx1"/>
                          </a:solidFill>
                          <a:effectLst/>
                          <a:latin typeface="Arial" panose="020B0604020202020204" pitchFamily="34" charset="0"/>
                          <a:ea typeface="+mn-ea"/>
                          <a:cs typeface="Arial" panose="020B0604020202020204" pitchFamily="34" charset="0"/>
                        </a:rPr>
                        <a:t>start</a:t>
                      </a:r>
                      <a:r>
                        <a:rPr lang="fr-BE" sz="1600" kern="1200" baseline="0" dirty="0">
                          <a:solidFill>
                            <a:schemeClr val="tx1"/>
                          </a:solidFill>
                          <a:effectLst/>
                          <a:latin typeface="Arial" panose="020B0604020202020204" pitchFamily="34" charset="0"/>
                          <a:ea typeface="+mn-ea"/>
                          <a:cs typeface="Arial" panose="020B0604020202020204" pitchFamily="34" charset="0"/>
                        </a:rPr>
                        <a:t> </a:t>
                      </a:r>
                      <a:r>
                        <a:rPr lang="fr-BE" sz="1600" kern="1200" dirty="0" err="1">
                          <a:solidFill>
                            <a:schemeClr val="tx1"/>
                          </a:solidFill>
                          <a:effectLst/>
                          <a:latin typeface="Arial" panose="020B0604020202020204" pitchFamily="34" charset="0"/>
                          <a:ea typeface="+mn-ea"/>
                          <a:cs typeface="Arial" panose="020B0604020202020204" pitchFamily="34" charset="0"/>
                        </a:rPr>
                        <a:t>reporting</a:t>
                      </a:r>
                      <a:r>
                        <a:rPr lang="fr-BE" sz="1600" kern="1200" dirty="0">
                          <a:solidFill>
                            <a:schemeClr val="tx1"/>
                          </a:solidFill>
                          <a:effectLst/>
                          <a:latin typeface="Arial" panose="020B0604020202020204" pitchFamily="34" charset="0"/>
                          <a:ea typeface="+mn-ea"/>
                          <a:cs typeface="Arial" panose="020B0604020202020204" pitchFamily="34" charset="0"/>
                        </a:rPr>
                        <a:t> to EC on </a:t>
                      </a:r>
                      <a:r>
                        <a:rPr lang="fr-BE" sz="1600" kern="1200" dirty="0" err="1">
                          <a:solidFill>
                            <a:schemeClr val="tx1"/>
                          </a:solidFill>
                          <a:effectLst/>
                          <a:latin typeface="Arial" panose="020B0604020202020204" pitchFamily="34" charset="0"/>
                          <a:ea typeface="+mn-ea"/>
                          <a:cs typeface="Arial" panose="020B0604020202020204" pitchFamily="34" charset="0"/>
                        </a:rPr>
                        <a:t>consumption</a:t>
                      </a:r>
                      <a:r>
                        <a:rPr lang="fr-BE" sz="1600" kern="1200" dirty="0">
                          <a:solidFill>
                            <a:schemeClr val="tx1"/>
                          </a:solidFill>
                          <a:effectLst/>
                          <a:latin typeface="Arial" panose="020B0604020202020204" pitchFamily="34" charset="0"/>
                          <a:ea typeface="+mn-ea"/>
                          <a:cs typeface="Arial" panose="020B0604020202020204" pitchFamily="34" charset="0"/>
                        </a:rPr>
                        <a:t> </a:t>
                      </a:r>
                      <a:r>
                        <a:rPr lang="fr-BE" sz="1600" kern="1200" dirty="0" err="1">
                          <a:solidFill>
                            <a:schemeClr val="tx1"/>
                          </a:solidFill>
                          <a:effectLst/>
                          <a:latin typeface="Arial" panose="020B0604020202020204" pitchFamily="34" charset="0"/>
                          <a:ea typeface="+mn-ea"/>
                          <a:cs typeface="Arial" panose="020B0604020202020204" pitchFamily="34" charset="0"/>
                        </a:rPr>
                        <a:t>reduction</a:t>
                      </a:r>
                      <a:r>
                        <a:rPr lang="fr-BE" sz="1600" kern="1200" dirty="0">
                          <a:solidFill>
                            <a:schemeClr val="tx1"/>
                          </a:solidFill>
                          <a:effectLst/>
                          <a:latin typeface="Arial" panose="020B0604020202020204" pitchFamily="34" charset="0"/>
                          <a:ea typeface="+mn-ea"/>
                          <a:cs typeface="Arial" panose="020B0604020202020204" pitchFamily="34" charset="0"/>
                        </a:rPr>
                        <a:t> </a:t>
                      </a:r>
                      <a:r>
                        <a:rPr lang="fr-BE" sz="1600" kern="1200" dirty="0" err="1">
                          <a:solidFill>
                            <a:schemeClr val="tx1"/>
                          </a:solidFill>
                          <a:effectLst/>
                          <a:latin typeface="Arial" panose="020B0604020202020204" pitchFamily="34" charset="0"/>
                          <a:ea typeface="+mn-ea"/>
                          <a:cs typeface="Arial" panose="020B0604020202020204" pitchFamily="34" charset="0"/>
                        </a:rPr>
                        <a:t>measures</a:t>
                      </a:r>
                      <a:r>
                        <a:rPr lang="fr-BE" sz="1600" kern="1200" dirty="0">
                          <a:solidFill>
                            <a:schemeClr val="tx1"/>
                          </a:solidFill>
                          <a:effectLst/>
                          <a:latin typeface="Arial" panose="020B0604020202020204" pitchFamily="34" charset="0"/>
                          <a:ea typeface="+mn-ea"/>
                          <a:cs typeface="Arial" panose="020B0604020202020204" pitchFamily="34" charset="0"/>
                        </a:rPr>
                        <a:t> </a:t>
                      </a:r>
                      <a:endParaRPr lang="en-US" sz="16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3137060965"/>
                  </a:ext>
                </a:extLst>
              </a:tr>
              <a:tr h="328269">
                <a:tc>
                  <a:txBody>
                    <a:bodyPr/>
                    <a:lstStyle/>
                    <a:p>
                      <a:pPr>
                        <a:spcAft>
                          <a:spcPts val="0"/>
                        </a:spcAft>
                      </a:pPr>
                      <a:r>
                        <a:rPr lang="fr-BE" sz="1600" kern="1200" dirty="0">
                          <a:solidFill>
                            <a:schemeClr val="tx1"/>
                          </a:solidFill>
                          <a:effectLst/>
                          <a:latin typeface="Arial" panose="020B0604020202020204" pitchFamily="34" charset="0"/>
                          <a:cs typeface="Arial" panose="020B0604020202020204" pitchFamily="34" charset="0"/>
                        </a:rPr>
                        <a:t>2024</a:t>
                      </a:r>
                      <a:endParaRPr lang="fr-BE"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200" dirty="0">
                          <a:solidFill>
                            <a:schemeClr val="tx1"/>
                          </a:solidFill>
                          <a:effectLst/>
                          <a:latin typeface="Arial" panose="020B0604020202020204" pitchFamily="34" charset="0"/>
                          <a:cs typeface="Arial" panose="020B0604020202020204" pitchFamily="34" charset="0"/>
                        </a:rPr>
                        <a:t>Requirement for tethered caps &amp; lids in force</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74098217"/>
                  </a:ext>
                </a:extLst>
              </a:tr>
              <a:tr h="656538">
                <a:tc>
                  <a:txBody>
                    <a:bodyPr/>
                    <a:lstStyle/>
                    <a:p>
                      <a:pPr>
                        <a:spcAft>
                          <a:spcPts val="0"/>
                        </a:spcAft>
                      </a:pPr>
                      <a:r>
                        <a:rPr lang="fr-BE" sz="1600" kern="1200">
                          <a:solidFill>
                            <a:schemeClr val="tx1"/>
                          </a:solidFill>
                          <a:effectLst/>
                          <a:latin typeface="Arial" panose="020B0604020202020204" pitchFamily="34" charset="0"/>
                          <a:cs typeface="Arial" panose="020B0604020202020204" pitchFamily="34" charset="0"/>
                        </a:rPr>
                        <a:t>2025</a:t>
                      </a:r>
                      <a:endParaRPr lang="fr-BE"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200" dirty="0">
                          <a:solidFill>
                            <a:schemeClr val="tx1"/>
                          </a:solidFill>
                          <a:effectLst/>
                          <a:latin typeface="Arial" panose="020B0604020202020204" pitchFamily="34" charset="0"/>
                          <a:cs typeface="Arial" panose="020B0604020202020204" pitchFamily="34" charset="0"/>
                        </a:rPr>
                        <a:t>25% recycled content for PET bottles</a:t>
                      </a:r>
                    </a:p>
                    <a:p>
                      <a:pPr marL="342900" lvl="0" indent="-342900">
                        <a:spcAft>
                          <a:spcPts val="0"/>
                        </a:spcAft>
                        <a:buFont typeface="Symbol" panose="05050102010706020507" pitchFamily="18" charset="2"/>
                        <a:buChar char=""/>
                      </a:pPr>
                      <a:r>
                        <a:rPr lang="en-US" sz="1600" kern="1200" dirty="0">
                          <a:solidFill>
                            <a:schemeClr val="tx1"/>
                          </a:solidFill>
                          <a:effectLst/>
                          <a:latin typeface="Arial" panose="020B0604020202020204" pitchFamily="34" charset="0"/>
                          <a:cs typeface="Arial" panose="020B0604020202020204" pitchFamily="34" charset="0"/>
                        </a:rPr>
                        <a:t>77% separate collection target for beverage bottles</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45142434"/>
                  </a:ext>
                </a:extLst>
              </a:tr>
              <a:tr h="404885">
                <a:tc>
                  <a:txBody>
                    <a:bodyPr/>
                    <a:lstStyle/>
                    <a:p>
                      <a:pPr>
                        <a:spcAft>
                          <a:spcPts val="0"/>
                        </a:spcAft>
                      </a:pPr>
                      <a:r>
                        <a:rPr lang="fr-BE" sz="1600" kern="1200" dirty="0">
                          <a:solidFill>
                            <a:schemeClr val="tx1"/>
                          </a:solidFill>
                          <a:effectLst/>
                          <a:latin typeface="Arial" panose="020B0604020202020204" pitchFamily="34" charset="0"/>
                          <a:cs typeface="Arial" panose="020B0604020202020204" pitchFamily="34" charset="0"/>
                        </a:rPr>
                        <a:t>2026</a:t>
                      </a:r>
                      <a:endParaRPr lang="fr-BE"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600" kern="1200" dirty="0">
                          <a:solidFill>
                            <a:schemeClr val="tx1"/>
                          </a:solidFill>
                          <a:effectLst/>
                          <a:latin typeface="Arial" panose="020B0604020202020204" pitchFamily="34" charset="0"/>
                          <a:cs typeface="Arial" panose="020B0604020202020204" pitchFamily="34" charset="0"/>
                        </a:rPr>
                        <a:t>Reduction of food containers &amp; cups consumption compared to 2022</a:t>
                      </a:r>
                    </a:p>
                  </a:txBody>
                  <a:tcPr marL="68580" marR="68580" marT="0" marB="0"/>
                </a:tc>
                <a:extLst>
                  <a:ext uri="{0D108BD9-81ED-4DB2-BD59-A6C34878D82A}">
                    <a16:rowId xmlns:a16="http://schemas.microsoft.com/office/drawing/2014/main" val="10006"/>
                  </a:ext>
                </a:extLst>
              </a:tr>
              <a:tr h="328269">
                <a:tc>
                  <a:txBody>
                    <a:bodyPr/>
                    <a:lstStyle/>
                    <a:p>
                      <a:pPr>
                        <a:spcAft>
                          <a:spcPts val="0"/>
                        </a:spcAft>
                      </a:pPr>
                      <a:r>
                        <a:rPr lang="fr-BE" sz="1600" kern="1200" dirty="0">
                          <a:solidFill>
                            <a:schemeClr val="tx1"/>
                          </a:solidFill>
                          <a:effectLst/>
                          <a:latin typeface="Arial" panose="020B0604020202020204" pitchFamily="34" charset="0"/>
                          <a:cs typeface="Arial" panose="020B0604020202020204" pitchFamily="34" charset="0"/>
                        </a:rPr>
                        <a:t>2027</a:t>
                      </a:r>
                      <a:endParaRPr lang="fr-BE"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200" dirty="0">
                          <a:solidFill>
                            <a:schemeClr val="tx1"/>
                          </a:solidFill>
                          <a:effectLst/>
                          <a:latin typeface="Arial" panose="020B0604020202020204" pitchFamily="34" charset="0"/>
                          <a:cs typeface="Arial" panose="020B0604020202020204" pitchFamily="34" charset="0"/>
                        </a:rPr>
                        <a:t>Review of SUP Directive</a:t>
                      </a:r>
                      <a:endParaRPr lang="en-US" sz="1600" dirty="0">
                        <a:solidFill>
                          <a:schemeClr val="tx1"/>
                        </a:solidFill>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777167255"/>
                  </a:ext>
                </a:extLst>
              </a:tr>
              <a:tr h="328269">
                <a:tc>
                  <a:txBody>
                    <a:bodyPr/>
                    <a:lstStyle/>
                    <a:p>
                      <a:pPr>
                        <a:spcAft>
                          <a:spcPts val="0"/>
                        </a:spcAft>
                      </a:pPr>
                      <a:r>
                        <a:rPr lang="fr-BE" sz="1600" kern="1200" dirty="0">
                          <a:solidFill>
                            <a:schemeClr val="tx1"/>
                          </a:solidFill>
                          <a:effectLst/>
                          <a:latin typeface="Arial" panose="020B0604020202020204" pitchFamily="34" charset="0"/>
                          <a:cs typeface="Arial" panose="020B0604020202020204" pitchFamily="34" charset="0"/>
                        </a:rPr>
                        <a:t>2029</a:t>
                      </a:r>
                      <a:endParaRPr lang="fr-BE"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200" dirty="0">
                          <a:solidFill>
                            <a:schemeClr val="tx1"/>
                          </a:solidFill>
                          <a:effectLst/>
                          <a:latin typeface="Arial" panose="020B0604020202020204" pitchFamily="34" charset="0"/>
                          <a:cs typeface="Arial" panose="020B0604020202020204" pitchFamily="34" charset="0"/>
                        </a:rPr>
                        <a:t>90% separate</a:t>
                      </a:r>
                      <a:r>
                        <a:rPr lang="en-US" sz="1600" kern="1200" baseline="0" dirty="0">
                          <a:solidFill>
                            <a:schemeClr val="tx1"/>
                          </a:solidFill>
                          <a:effectLst/>
                          <a:latin typeface="Arial" panose="020B0604020202020204" pitchFamily="34" charset="0"/>
                          <a:cs typeface="Arial" panose="020B0604020202020204" pitchFamily="34" charset="0"/>
                        </a:rPr>
                        <a:t> collection target for beverage bottles</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64534204"/>
                  </a:ext>
                </a:extLst>
              </a:tr>
              <a:tr h="328269">
                <a:tc>
                  <a:txBody>
                    <a:bodyPr/>
                    <a:lstStyle/>
                    <a:p>
                      <a:pPr>
                        <a:spcAft>
                          <a:spcPts val="0"/>
                        </a:spcAft>
                      </a:pPr>
                      <a:r>
                        <a:rPr lang="fr-BE" sz="1600" kern="1200">
                          <a:solidFill>
                            <a:schemeClr val="tx1"/>
                          </a:solidFill>
                          <a:effectLst/>
                          <a:latin typeface="Arial" panose="020B0604020202020204" pitchFamily="34" charset="0"/>
                          <a:cs typeface="Arial" panose="020B0604020202020204" pitchFamily="34" charset="0"/>
                        </a:rPr>
                        <a:t>2030</a:t>
                      </a:r>
                      <a:endParaRPr lang="fr-BE"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spcAft>
                          <a:spcPts val="0"/>
                        </a:spcAft>
                        <a:buFont typeface="Symbol" panose="05050102010706020507" pitchFamily="18" charset="2"/>
                        <a:buChar char=""/>
                      </a:pPr>
                      <a:r>
                        <a:rPr lang="en-US" sz="1600" kern="1200" dirty="0">
                          <a:solidFill>
                            <a:schemeClr val="tx1"/>
                          </a:solidFill>
                          <a:effectLst/>
                          <a:latin typeface="Arial" panose="020B0604020202020204" pitchFamily="34" charset="0"/>
                          <a:cs typeface="Arial" panose="020B0604020202020204" pitchFamily="34" charset="0"/>
                        </a:rPr>
                        <a:t>30% recycled content target for all beverage bottles</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86809313"/>
                  </a:ext>
                </a:extLst>
              </a:tr>
            </a:tbl>
          </a:graphicData>
        </a:graphic>
      </p:graphicFrame>
    </p:spTree>
    <p:extLst>
      <p:ext uri="{BB962C8B-B14F-4D97-AF65-F5344CB8AC3E}">
        <p14:creationId xmlns:p14="http://schemas.microsoft.com/office/powerpoint/2010/main" val="422027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C78D-E48E-4EFE-9C90-5FF06095313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02BBB05-03CB-44BE-B0C7-6AE168B9F130}"/>
              </a:ext>
            </a:extLst>
          </p:cNvPr>
          <p:cNvSpPr>
            <a:spLocks noGrp="1"/>
          </p:cNvSpPr>
          <p:nvPr>
            <p:ph idx="1"/>
          </p:nvPr>
        </p:nvSpPr>
        <p:spPr/>
        <p:txBody>
          <a:bodyPr/>
          <a:lstStyle/>
          <a:p>
            <a:endParaRPr lang="en-GB"/>
          </a:p>
        </p:txBody>
      </p:sp>
      <p:sp>
        <p:nvSpPr>
          <p:cNvPr id="8" name="Slide Number Placeholder 4">
            <a:extLst>
              <a:ext uri="{FF2B5EF4-FFF2-40B4-BE49-F238E27FC236}">
                <a16:creationId xmlns:a16="http://schemas.microsoft.com/office/drawing/2014/main" id="{7BAF5F54-2681-4B8F-8735-ECA556F23843}"/>
              </a:ext>
            </a:extLst>
          </p:cNvPr>
          <p:cNvSpPr>
            <a:spLocks noGrp="1"/>
          </p:cNvSpPr>
          <p:nvPr>
            <p:ph type="sldNum" sz="quarter" idx="12"/>
          </p:nvPr>
        </p:nvSpPr>
        <p:spPr>
          <a:xfrm>
            <a:off x="8117840" y="6092825"/>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6F896A-8700-4D28-9DC9-9C3967D64CCB}" type="slidenum">
              <a:rPr kumimoji="0" lang="en-GB" sz="1200" b="0" i="0" u="none" strike="noStrike" kern="1200" cap="none" spc="0" normalizeH="0" baseline="0" noProof="0" smtClean="0">
                <a:ln>
                  <a:noFill/>
                </a:ln>
                <a:solidFill>
                  <a:srgbClr val="000000"/>
                </a:solidFill>
                <a:effectLst/>
                <a:uLnTx/>
                <a:uFillTx/>
                <a:latin typeface="Arial"/>
                <a:ea typeface="ＭＳ Ｐゴシック" charset="0"/>
                <a:cs typeface="Arial"/>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 name="Content Placeholder 3">
            <a:extLst>
              <a:ext uri="{FF2B5EF4-FFF2-40B4-BE49-F238E27FC236}">
                <a16:creationId xmlns:a16="http://schemas.microsoft.com/office/drawing/2014/main" id="{811A950D-2FFD-459F-91C2-73975551BC2A}"/>
              </a:ext>
            </a:extLst>
          </p:cNvPr>
          <p:cNvSpPr>
            <a:spLocks noGrp="1"/>
          </p:cNvSpPr>
          <p:nvPr>
            <p:ph idx="13"/>
          </p:nvPr>
        </p:nvSpPr>
        <p:spPr/>
        <p:txBody>
          <a:bodyPr/>
          <a:lstStyle/>
          <a:p>
            <a:endParaRPr lang="en-GB" dirty="0"/>
          </a:p>
        </p:txBody>
      </p:sp>
      <p:sp>
        <p:nvSpPr>
          <p:cNvPr id="7" name="Title 1">
            <a:extLst>
              <a:ext uri="{FF2B5EF4-FFF2-40B4-BE49-F238E27FC236}">
                <a16:creationId xmlns:a16="http://schemas.microsoft.com/office/drawing/2014/main" id="{2DB0CA7D-9B7C-4411-A626-4961FF31A0BE}"/>
              </a:ext>
            </a:extLst>
          </p:cNvPr>
          <p:cNvSpPr txBox="1">
            <a:spLocks/>
          </p:cNvSpPr>
          <p:nvPr/>
        </p:nvSpPr>
        <p:spPr>
          <a:xfrm>
            <a:off x="1832295" y="943361"/>
            <a:ext cx="8229600" cy="93662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accent1"/>
                </a:solidFill>
                <a:latin typeface="Segoe UI Semibold" panose="020B0702040204020203" pitchFamily="34" charset="0"/>
                <a:cs typeface="Segoe UI Semibold" panose="020B0702040204020203" pitchFamily="34" charset="0"/>
              </a:rPr>
              <a:t>Circular economy – our priorities</a:t>
            </a:r>
          </a:p>
        </p:txBody>
      </p:sp>
      <p:sp>
        <p:nvSpPr>
          <p:cNvPr id="9" name="Content Placeholder 2">
            <a:extLst>
              <a:ext uri="{FF2B5EF4-FFF2-40B4-BE49-F238E27FC236}">
                <a16:creationId xmlns:a16="http://schemas.microsoft.com/office/drawing/2014/main" id="{FB82E158-83E5-493C-BA2D-63573701D3CB}"/>
              </a:ext>
            </a:extLst>
          </p:cNvPr>
          <p:cNvSpPr txBox="1">
            <a:spLocks/>
          </p:cNvSpPr>
          <p:nvPr/>
        </p:nvSpPr>
        <p:spPr>
          <a:xfrm>
            <a:off x="2078474" y="1566729"/>
            <a:ext cx="9777760" cy="5596071"/>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Bef>
                <a:spcPts val="0"/>
              </a:spcBef>
              <a:spcAft>
                <a:spcPts val="600"/>
              </a:spcAft>
              <a:buClr>
                <a:srgbClr val="6A9A33"/>
              </a:buClr>
              <a:buNone/>
            </a:pPr>
            <a:r>
              <a:rPr lang="en-GB" sz="2700" b="1" dirty="0">
                <a:solidFill>
                  <a:schemeClr val="tx1">
                    <a:lumMod val="50000"/>
                    <a:lumOff val="50000"/>
                  </a:schemeClr>
                </a:solidFill>
              </a:rPr>
              <a:t>Empowering consumers</a:t>
            </a:r>
          </a:p>
          <a:p>
            <a:pPr marL="795338" indent="-441325">
              <a:spcBef>
                <a:spcPts val="0"/>
              </a:spcBef>
              <a:spcAft>
                <a:spcPts val="600"/>
              </a:spcAft>
              <a:buClr>
                <a:srgbClr val="6A9A33"/>
              </a:buClr>
              <a:buFont typeface="Wingdings" panose="05000000000000000000" pitchFamily="2" charset="2"/>
              <a:buChar char="ü"/>
            </a:pPr>
            <a:r>
              <a:rPr lang="en-GB" sz="2700" dirty="0">
                <a:solidFill>
                  <a:schemeClr val="tx1">
                    <a:lumMod val="50000"/>
                    <a:lumOff val="50000"/>
                  </a:schemeClr>
                </a:solidFill>
              </a:rPr>
              <a:t>Legislative proposal on green claims ↔ F2F &amp; Biodiversity strategies</a:t>
            </a:r>
            <a:endParaRPr lang="en-GB" sz="2700" b="1" dirty="0">
              <a:solidFill>
                <a:schemeClr val="tx1">
                  <a:lumMod val="50000"/>
                  <a:lumOff val="50000"/>
                </a:schemeClr>
              </a:solidFill>
            </a:endParaRPr>
          </a:p>
          <a:p>
            <a:pPr indent="0">
              <a:spcBef>
                <a:spcPts val="0"/>
              </a:spcBef>
              <a:spcAft>
                <a:spcPts val="600"/>
              </a:spcAft>
              <a:buClr>
                <a:srgbClr val="6A9A33"/>
              </a:buClr>
              <a:buFont typeface="Arial" panose="020B0604020202020204" pitchFamily="34" charset="0"/>
              <a:buNone/>
            </a:pPr>
            <a:r>
              <a:rPr lang="en-GB" sz="2700" b="1" dirty="0">
                <a:solidFill>
                  <a:schemeClr val="tx1">
                    <a:lumMod val="50000"/>
                    <a:lumOff val="50000"/>
                  </a:schemeClr>
                </a:solidFill>
              </a:rPr>
              <a:t>Packaging &amp; Packaging Waste</a:t>
            </a:r>
          </a:p>
          <a:p>
            <a:pPr marL="795338" indent="-441325">
              <a:spcBef>
                <a:spcPts val="0"/>
              </a:spcBef>
              <a:spcAft>
                <a:spcPts val="600"/>
              </a:spcAft>
              <a:buClr>
                <a:srgbClr val="6A9A33"/>
              </a:buClr>
              <a:buFont typeface="Wingdings" panose="05000000000000000000" pitchFamily="2" charset="2"/>
              <a:buChar char="ü"/>
            </a:pPr>
            <a:r>
              <a:rPr lang="en-GB" sz="2700" dirty="0">
                <a:solidFill>
                  <a:schemeClr val="tx1">
                    <a:lumMod val="50000"/>
                    <a:lumOff val="50000"/>
                  </a:schemeClr>
                </a:solidFill>
              </a:rPr>
              <a:t>Extended producer responsibility fees eco-modulation </a:t>
            </a:r>
          </a:p>
          <a:p>
            <a:pPr marL="795338" indent="-441325">
              <a:spcBef>
                <a:spcPts val="0"/>
              </a:spcBef>
              <a:spcAft>
                <a:spcPts val="600"/>
              </a:spcAft>
              <a:buClr>
                <a:srgbClr val="6A9A33"/>
              </a:buClr>
              <a:buFont typeface="Wingdings" panose="05000000000000000000" pitchFamily="2" charset="2"/>
              <a:buChar char="ü"/>
            </a:pPr>
            <a:r>
              <a:rPr lang="en-GB" sz="2700" dirty="0">
                <a:solidFill>
                  <a:schemeClr val="tx1">
                    <a:lumMod val="50000"/>
                    <a:lumOff val="50000"/>
                  </a:schemeClr>
                </a:solidFill>
              </a:rPr>
              <a:t>Packaging &amp; packaging waste review + waste reduction targets &amp; measures </a:t>
            </a:r>
          </a:p>
          <a:p>
            <a:pPr marL="795338" indent="-441325">
              <a:spcBef>
                <a:spcPts val="0"/>
              </a:spcBef>
              <a:spcAft>
                <a:spcPts val="600"/>
              </a:spcAft>
              <a:buClr>
                <a:srgbClr val="6A9A33"/>
              </a:buClr>
              <a:buFont typeface="Wingdings" panose="05000000000000000000" pitchFamily="2" charset="2"/>
              <a:buChar char="ü"/>
            </a:pPr>
            <a:r>
              <a:rPr lang="en-GB" sz="2700" dirty="0">
                <a:solidFill>
                  <a:schemeClr val="tx1">
                    <a:lumMod val="50000"/>
                    <a:lumOff val="50000"/>
                  </a:schemeClr>
                </a:solidFill>
              </a:rPr>
              <a:t>Future requirements on recycled plastic content</a:t>
            </a:r>
          </a:p>
          <a:p>
            <a:pPr marL="795338" indent="-441325">
              <a:spcBef>
                <a:spcPts val="0"/>
              </a:spcBef>
              <a:spcAft>
                <a:spcPts val="600"/>
              </a:spcAft>
              <a:buClr>
                <a:srgbClr val="6A9A33"/>
              </a:buClr>
              <a:buFont typeface="Wingdings" panose="05000000000000000000" pitchFamily="2" charset="2"/>
              <a:buChar char="ü"/>
            </a:pPr>
            <a:r>
              <a:rPr lang="en-GB" sz="2700" dirty="0">
                <a:solidFill>
                  <a:schemeClr val="tx1">
                    <a:lumMod val="50000"/>
                    <a:lumOff val="50000"/>
                  </a:schemeClr>
                </a:solidFill>
              </a:rPr>
              <a:t>Harmonised model for separate collection and labelling</a:t>
            </a:r>
          </a:p>
          <a:p>
            <a:pPr marL="795338" indent="-441325">
              <a:spcBef>
                <a:spcPts val="0"/>
              </a:spcBef>
              <a:spcAft>
                <a:spcPts val="600"/>
              </a:spcAft>
              <a:buClr>
                <a:srgbClr val="6A9A33"/>
              </a:buClr>
              <a:buFont typeface="Wingdings" panose="05000000000000000000" pitchFamily="2" charset="2"/>
              <a:buChar char="ü"/>
            </a:pPr>
            <a:r>
              <a:rPr lang="en-GB" sz="2700" dirty="0">
                <a:solidFill>
                  <a:schemeClr val="tx1">
                    <a:lumMod val="50000"/>
                    <a:lumOff val="50000"/>
                  </a:schemeClr>
                </a:solidFill>
              </a:rPr>
              <a:t>Waste reduction targets and measures on prevention (incl. Food waste)</a:t>
            </a:r>
            <a:endParaRPr lang="en-GB" sz="2700" b="1" dirty="0">
              <a:solidFill>
                <a:schemeClr val="tx1">
                  <a:lumMod val="50000"/>
                  <a:lumOff val="50000"/>
                </a:schemeClr>
              </a:solidFill>
            </a:endParaRPr>
          </a:p>
          <a:p>
            <a:pPr indent="0">
              <a:spcBef>
                <a:spcPts val="0"/>
              </a:spcBef>
              <a:spcAft>
                <a:spcPts val="600"/>
              </a:spcAft>
              <a:buClr>
                <a:srgbClr val="6A9A33"/>
              </a:buClr>
              <a:buFont typeface="Arial" panose="020B0604020202020204" pitchFamily="34" charset="0"/>
              <a:buNone/>
            </a:pPr>
            <a:r>
              <a:rPr lang="en-GB" sz="2700" b="1" dirty="0">
                <a:solidFill>
                  <a:schemeClr val="tx1">
                    <a:lumMod val="50000"/>
                    <a:lumOff val="50000"/>
                  </a:schemeClr>
                </a:solidFill>
              </a:rPr>
              <a:t>Emissions</a:t>
            </a:r>
          </a:p>
          <a:p>
            <a:pPr marL="795338" indent="-441325">
              <a:spcBef>
                <a:spcPts val="0"/>
              </a:spcBef>
              <a:spcAft>
                <a:spcPts val="600"/>
              </a:spcAft>
              <a:buClr>
                <a:srgbClr val="6A9A33"/>
              </a:buClr>
              <a:buFont typeface="Wingdings" panose="05000000000000000000" pitchFamily="2" charset="2"/>
              <a:buChar char="ü"/>
            </a:pPr>
            <a:r>
              <a:rPr lang="en-GB" sz="2700" dirty="0">
                <a:solidFill>
                  <a:schemeClr val="tx1">
                    <a:lumMod val="50000"/>
                    <a:lumOff val="50000"/>
                  </a:schemeClr>
                </a:solidFill>
              </a:rPr>
              <a:t>Industrial Emissions Directive review </a:t>
            </a:r>
          </a:p>
          <a:p>
            <a:pPr marL="795338" indent="-441325">
              <a:spcBef>
                <a:spcPts val="0"/>
              </a:spcBef>
              <a:spcAft>
                <a:spcPts val="600"/>
              </a:spcAft>
              <a:buClr>
                <a:srgbClr val="6A9A33"/>
              </a:buClr>
              <a:buFont typeface="Wingdings" panose="05000000000000000000" pitchFamily="2" charset="2"/>
              <a:buChar char="ü"/>
            </a:pPr>
            <a:endParaRPr lang="en-GB" sz="1600" dirty="0"/>
          </a:p>
        </p:txBody>
      </p:sp>
      <p:pic>
        <p:nvPicPr>
          <p:cNvPr id="13" name="Picture 2">
            <a:extLst>
              <a:ext uri="{FF2B5EF4-FFF2-40B4-BE49-F238E27FC236}">
                <a16:creationId xmlns:a16="http://schemas.microsoft.com/office/drawing/2014/main" id="{2C95920B-8F06-4C78-B7D6-6A7EFE4B058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29532" y="1993356"/>
            <a:ext cx="523420" cy="4039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3">
            <a:extLst>
              <a:ext uri="{FF2B5EF4-FFF2-40B4-BE49-F238E27FC236}">
                <a16:creationId xmlns:a16="http://schemas.microsoft.com/office/drawing/2014/main" id="{1A93686A-FA7E-4F13-B99D-1BFA9679003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21840" y="6131540"/>
            <a:ext cx="179512" cy="4039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5" name="Group 14">
            <a:extLst>
              <a:ext uri="{FF2B5EF4-FFF2-40B4-BE49-F238E27FC236}">
                <a16:creationId xmlns:a16="http://schemas.microsoft.com/office/drawing/2014/main" id="{BA387E07-D4F1-4458-AF41-5B16BD3318EF}"/>
              </a:ext>
            </a:extLst>
          </p:cNvPr>
          <p:cNvGrpSpPr>
            <a:grpSpLocks/>
          </p:cNvGrpSpPr>
          <p:nvPr/>
        </p:nvGrpSpPr>
        <p:grpSpPr bwMode="auto">
          <a:xfrm>
            <a:off x="1857695" y="4687413"/>
            <a:ext cx="320867" cy="345672"/>
            <a:chOff x="108350191" y="106357129"/>
            <a:chExt cx="160677" cy="171912"/>
          </a:xfrm>
        </p:grpSpPr>
        <p:pic>
          <p:nvPicPr>
            <p:cNvPr id="16" name="Picture 4">
              <a:extLst>
                <a:ext uri="{FF2B5EF4-FFF2-40B4-BE49-F238E27FC236}">
                  <a16:creationId xmlns:a16="http://schemas.microsoft.com/office/drawing/2014/main" id="{BA056023-F3A1-48E9-90E7-E2667883B01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35227"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5">
              <a:extLst>
                <a:ext uri="{FF2B5EF4-FFF2-40B4-BE49-F238E27FC236}">
                  <a16:creationId xmlns:a16="http://schemas.microsoft.com/office/drawing/2014/main" id="{0FC0385F-27E2-41FF-A1DE-B5B85ED803F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350191"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9" name="Picture 3">
            <a:extLst>
              <a:ext uri="{FF2B5EF4-FFF2-40B4-BE49-F238E27FC236}">
                <a16:creationId xmlns:a16="http://schemas.microsoft.com/office/drawing/2014/main" id="{CF2B0494-6829-46D7-95B8-678C1BF5226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32084" y="4190383"/>
            <a:ext cx="146390" cy="3293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Picture 3">
            <a:extLst>
              <a:ext uri="{FF2B5EF4-FFF2-40B4-BE49-F238E27FC236}">
                <a16:creationId xmlns:a16="http://schemas.microsoft.com/office/drawing/2014/main" id="{D40478CF-920E-4915-8A6C-FB4429F4E43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54650" y="5202824"/>
            <a:ext cx="166988" cy="3757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Picture 3">
            <a:extLst>
              <a:ext uri="{FF2B5EF4-FFF2-40B4-BE49-F238E27FC236}">
                <a16:creationId xmlns:a16="http://schemas.microsoft.com/office/drawing/2014/main" id="{E765070E-7483-4957-AAB0-4E89208E1D9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62583" y="2950658"/>
            <a:ext cx="153632" cy="3456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23" name="Group 22">
            <a:extLst>
              <a:ext uri="{FF2B5EF4-FFF2-40B4-BE49-F238E27FC236}">
                <a16:creationId xmlns:a16="http://schemas.microsoft.com/office/drawing/2014/main" id="{5BFA40EE-326F-483C-A2BA-A5899E22A476}"/>
              </a:ext>
            </a:extLst>
          </p:cNvPr>
          <p:cNvGrpSpPr>
            <a:grpSpLocks/>
          </p:cNvGrpSpPr>
          <p:nvPr/>
        </p:nvGrpSpPr>
        <p:grpSpPr bwMode="auto">
          <a:xfrm>
            <a:off x="1856182" y="3557349"/>
            <a:ext cx="295052" cy="319019"/>
            <a:chOff x="108350191" y="106357129"/>
            <a:chExt cx="160677" cy="171912"/>
          </a:xfrm>
        </p:grpSpPr>
        <p:pic>
          <p:nvPicPr>
            <p:cNvPr id="24" name="Picture 4">
              <a:extLst>
                <a:ext uri="{FF2B5EF4-FFF2-40B4-BE49-F238E27FC236}">
                  <a16:creationId xmlns:a16="http://schemas.microsoft.com/office/drawing/2014/main" id="{749649DD-A2B2-41C0-9599-69C7D1033EE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35227"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5" name="Picture 5">
              <a:extLst>
                <a:ext uri="{FF2B5EF4-FFF2-40B4-BE49-F238E27FC236}">
                  <a16:creationId xmlns:a16="http://schemas.microsoft.com/office/drawing/2014/main" id="{E70E0D87-5045-4BE6-9AEF-0AEE32B8F89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350191" y="106357129"/>
              <a:ext cx="75641" cy="171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29097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D75C-932F-47A7-A08B-B55F7F191DC1}"/>
              </a:ext>
            </a:extLst>
          </p:cNvPr>
          <p:cNvSpPr>
            <a:spLocks noGrp="1"/>
          </p:cNvSpPr>
          <p:nvPr>
            <p:ph type="title"/>
          </p:nvPr>
        </p:nvSpPr>
        <p:spPr/>
        <p:txBody>
          <a:bodyPr/>
          <a:lstStyle/>
          <a:p>
            <a:r>
              <a:rPr lang="en-GB" sz="3900" dirty="0">
                <a:solidFill>
                  <a:schemeClr val="accent1"/>
                </a:solidFill>
                <a:latin typeface="Segoe UI Semibold" panose="020B0702040204020203" pitchFamily="34" charset="0"/>
                <a:cs typeface="Segoe UI Semibold" panose="020B0702040204020203" pitchFamily="34" charset="0"/>
              </a:rPr>
              <a:t>What is the new EU Green Deal?</a:t>
            </a:r>
          </a:p>
        </p:txBody>
      </p:sp>
      <p:sp>
        <p:nvSpPr>
          <p:cNvPr id="3" name="Content Placeholder 2">
            <a:extLst>
              <a:ext uri="{FF2B5EF4-FFF2-40B4-BE49-F238E27FC236}">
                <a16:creationId xmlns:a16="http://schemas.microsoft.com/office/drawing/2014/main" id="{1F5DD293-915C-4A4C-B757-72930A6550FF}"/>
              </a:ext>
            </a:extLst>
          </p:cNvPr>
          <p:cNvSpPr>
            <a:spLocks noGrp="1"/>
          </p:cNvSpPr>
          <p:nvPr>
            <p:ph idx="1"/>
          </p:nvPr>
        </p:nvSpPr>
        <p:spPr/>
        <p:txBody>
          <a:bodyPr/>
          <a:lstStyle/>
          <a:p>
            <a:endParaRPr lang="en-GB" dirty="0"/>
          </a:p>
        </p:txBody>
      </p:sp>
      <p:sp>
        <p:nvSpPr>
          <p:cNvPr id="4" name="Content Placeholder 3">
            <a:extLst>
              <a:ext uri="{FF2B5EF4-FFF2-40B4-BE49-F238E27FC236}">
                <a16:creationId xmlns:a16="http://schemas.microsoft.com/office/drawing/2014/main" id="{CD2E9889-F11D-4F6E-9060-1591F5B882D3}"/>
              </a:ext>
            </a:extLst>
          </p:cNvPr>
          <p:cNvSpPr>
            <a:spLocks noGrp="1"/>
          </p:cNvSpPr>
          <p:nvPr>
            <p:ph idx="13"/>
          </p:nvPr>
        </p:nvSpPr>
        <p:spPr/>
        <p:txBody>
          <a:bodyPr/>
          <a:lstStyle/>
          <a:p>
            <a:endParaRPr lang="en-GB" dirty="0"/>
          </a:p>
        </p:txBody>
      </p:sp>
      <p:pic>
        <p:nvPicPr>
          <p:cNvPr id="5" name="Picture 2">
            <a:extLst>
              <a:ext uri="{FF2B5EF4-FFF2-40B4-BE49-F238E27FC236}">
                <a16:creationId xmlns:a16="http://schemas.microsoft.com/office/drawing/2014/main" id="{C2A80A79-5DF0-43A7-81A5-981761D96C0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9416" y="1628178"/>
            <a:ext cx="3024336" cy="4033692"/>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Content Placeholder 4">
            <a:extLst>
              <a:ext uri="{FF2B5EF4-FFF2-40B4-BE49-F238E27FC236}">
                <a16:creationId xmlns:a16="http://schemas.microsoft.com/office/drawing/2014/main" id="{5B372597-71F0-45A2-BF31-8C61C41979E2}"/>
              </a:ext>
            </a:extLst>
          </p:cNvPr>
          <p:cNvPicPr>
            <a:picLocks noChangeAspect="1"/>
          </p:cNvPicPr>
          <p:nvPr/>
        </p:nvPicPr>
        <p:blipFill>
          <a:blip r:embed="rId3"/>
          <a:stretch>
            <a:fillRect/>
          </a:stretch>
        </p:blipFill>
        <p:spPr>
          <a:xfrm>
            <a:off x="4079776" y="1447492"/>
            <a:ext cx="7797694" cy="4395064"/>
          </a:xfrm>
          <a:prstGeom prst="rect">
            <a:avLst/>
          </a:prstGeom>
        </p:spPr>
      </p:pic>
    </p:spTree>
    <p:extLst>
      <p:ext uri="{BB962C8B-B14F-4D97-AF65-F5344CB8AC3E}">
        <p14:creationId xmlns:p14="http://schemas.microsoft.com/office/powerpoint/2010/main" val="10362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79CF-D8B2-4255-98A2-ADBE4F272DE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EA9FB92-498C-474B-9E5A-2EF240440102}"/>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4AC94C46-D822-44C3-B76F-CEA207D6ACF2}"/>
              </a:ext>
            </a:extLst>
          </p:cNvPr>
          <p:cNvSpPr>
            <a:spLocks noGrp="1"/>
          </p:cNvSpPr>
          <p:nvPr>
            <p:ph idx="13"/>
          </p:nvPr>
        </p:nvSpPr>
        <p:spPr/>
        <p:txBody>
          <a:bodyPr/>
          <a:lstStyle/>
          <a:p>
            <a:endParaRPr lang="en-GB"/>
          </a:p>
        </p:txBody>
      </p:sp>
      <p:pic>
        <p:nvPicPr>
          <p:cNvPr id="5" name="Picture 4">
            <a:extLst>
              <a:ext uri="{FF2B5EF4-FFF2-40B4-BE49-F238E27FC236}">
                <a16:creationId xmlns:a16="http://schemas.microsoft.com/office/drawing/2014/main" id="{74478860-DCF3-49E2-ADBE-038089278149}"/>
              </a:ext>
            </a:extLst>
          </p:cNvPr>
          <p:cNvPicPr>
            <a:picLocks noChangeAspect="1"/>
          </p:cNvPicPr>
          <p:nvPr/>
        </p:nvPicPr>
        <p:blipFill>
          <a:blip r:embed="rId2"/>
          <a:stretch>
            <a:fillRect/>
          </a:stretch>
        </p:blipFill>
        <p:spPr>
          <a:xfrm>
            <a:off x="1582994" y="137363"/>
            <a:ext cx="9757533" cy="6072412"/>
          </a:xfrm>
          <a:prstGeom prst="rect">
            <a:avLst/>
          </a:prstGeom>
        </p:spPr>
      </p:pic>
    </p:spTree>
    <p:extLst>
      <p:ext uri="{BB962C8B-B14F-4D97-AF65-F5344CB8AC3E}">
        <p14:creationId xmlns:p14="http://schemas.microsoft.com/office/powerpoint/2010/main" val="1727287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C1420F08-8E89-4BF1-BB12-A2C83CC2E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560" y="101023"/>
            <a:ext cx="8501550" cy="62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876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EF53-2860-4058-91E0-BBC1A53BE6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A860A67-744F-436B-9B1C-86B73E908B8D}"/>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A2B34E1D-D19A-4047-8E47-A9F38410ABB3}"/>
              </a:ext>
            </a:extLst>
          </p:cNvPr>
          <p:cNvSpPr>
            <a:spLocks noGrp="1"/>
          </p:cNvSpPr>
          <p:nvPr>
            <p:ph idx="13"/>
          </p:nvPr>
        </p:nvSpPr>
        <p:spPr/>
        <p:txBody>
          <a:bodyPr/>
          <a:lstStyle/>
          <a:p>
            <a:endParaRPr lang="en-GB"/>
          </a:p>
        </p:txBody>
      </p:sp>
      <p:pic>
        <p:nvPicPr>
          <p:cNvPr id="1028" name="Picture 4" descr="See the source image">
            <a:extLst>
              <a:ext uri="{FF2B5EF4-FFF2-40B4-BE49-F238E27FC236}">
                <a16:creationId xmlns:a16="http://schemas.microsoft.com/office/drawing/2014/main" id="{4351EF1C-3B09-4783-AEDB-A1E612F28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28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022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82D4-ADEF-41FE-9F8B-B0100F3E94E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64D8084-9FDB-4571-BF1B-8B44D682021F}"/>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CFF7BA85-C041-4163-A3BC-5F2A75B8C6AC}"/>
              </a:ext>
            </a:extLst>
          </p:cNvPr>
          <p:cNvSpPr>
            <a:spLocks noGrp="1"/>
          </p:cNvSpPr>
          <p:nvPr>
            <p:ph idx="13"/>
          </p:nvPr>
        </p:nvSpPr>
        <p:spPr/>
        <p:txBody>
          <a:bodyPr/>
          <a:lstStyle/>
          <a:p>
            <a:endParaRPr lang="en-GB"/>
          </a:p>
        </p:txBody>
      </p:sp>
      <p:pic>
        <p:nvPicPr>
          <p:cNvPr id="7170" name="Picture 2" descr="See the source image">
            <a:extLst>
              <a:ext uri="{FF2B5EF4-FFF2-40B4-BE49-F238E27FC236}">
                <a16:creationId xmlns:a16="http://schemas.microsoft.com/office/drawing/2014/main" id="{D1DFED21-47E3-4EA2-8C15-D7A396878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827" y="0"/>
            <a:ext cx="4063173" cy="23881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e the source image">
            <a:extLst>
              <a:ext uri="{FF2B5EF4-FFF2-40B4-BE49-F238E27FC236}">
                <a16:creationId xmlns:a16="http://schemas.microsoft.com/office/drawing/2014/main" id="{62303773-FC24-4C18-9C21-41080B018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502" y="4137669"/>
            <a:ext cx="3338637" cy="250583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 the source image">
            <a:extLst>
              <a:ext uri="{FF2B5EF4-FFF2-40B4-BE49-F238E27FC236}">
                <a16:creationId xmlns:a16="http://schemas.microsoft.com/office/drawing/2014/main" id="{879082FC-9D22-4585-B489-78E1D6A63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710" y="0"/>
            <a:ext cx="2768346" cy="20762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AF10C59-D4B4-435C-80BF-71CE8A00B674}"/>
              </a:ext>
            </a:extLst>
          </p:cNvPr>
          <p:cNvPicPr>
            <a:picLocks noChangeAspect="1"/>
          </p:cNvPicPr>
          <p:nvPr/>
        </p:nvPicPr>
        <p:blipFill>
          <a:blip r:embed="rId5"/>
          <a:stretch>
            <a:fillRect/>
          </a:stretch>
        </p:blipFill>
        <p:spPr>
          <a:xfrm rot="1667477">
            <a:off x="5627443" y="1551460"/>
            <a:ext cx="7496175" cy="2409825"/>
          </a:xfrm>
          <a:prstGeom prst="rect">
            <a:avLst/>
          </a:prstGeom>
        </p:spPr>
      </p:pic>
      <p:pic>
        <p:nvPicPr>
          <p:cNvPr id="9" name="Picture 8">
            <a:extLst>
              <a:ext uri="{FF2B5EF4-FFF2-40B4-BE49-F238E27FC236}">
                <a16:creationId xmlns:a16="http://schemas.microsoft.com/office/drawing/2014/main" id="{DE0E94EC-372A-432F-9D7E-5F0CA8DC6827}"/>
              </a:ext>
            </a:extLst>
          </p:cNvPr>
          <p:cNvPicPr/>
          <p:nvPr/>
        </p:nvPicPr>
        <p:blipFill>
          <a:blip r:embed="rId6"/>
          <a:stretch>
            <a:fillRect/>
          </a:stretch>
        </p:blipFill>
        <p:spPr>
          <a:xfrm>
            <a:off x="152400" y="2807238"/>
            <a:ext cx="7289102" cy="1857991"/>
          </a:xfrm>
          <a:prstGeom prst="rect">
            <a:avLst/>
          </a:prstGeom>
        </p:spPr>
      </p:pic>
    </p:spTree>
    <p:extLst>
      <p:ext uri="{BB962C8B-B14F-4D97-AF65-F5344CB8AC3E}">
        <p14:creationId xmlns:p14="http://schemas.microsoft.com/office/powerpoint/2010/main" val="1132834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10A0-6D5A-4B09-ACB2-98A071FDFA1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EA1EB9B-A26D-4DE9-8D6B-00021C7ADEE8}"/>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6EC0B35B-2BD4-4113-91A4-4299AD62493B}"/>
              </a:ext>
            </a:extLst>
          </p:cNvPr>
          <p:cNvSpPr>
            <a:spLocks noGrp="1"/>
          </p:cNvSpPr>
          <p:nvPr>
            <p:ph idx="13"/>
          </p:nvPr>
        </p:nvSpPr>
        <p:spPr/>
        <p:txBody>
          <a:bodyPr/>
          <a:lstStyle/>
          <a:p>
            <a:endParaRPr lang="en-GB"/>
          </a:p>
        </p:txBody>
      </p:sp>
      <p:pic>
        <p:nvPicPr>
          <p:cNvPr id="5" name="Picture 4">
            <a:extLst>
              <a:ext uri="{FF2B5EF4-FFF2-40B4-BE49-F238E27FC236}">
                <a16:creationId xmlns:a16="http://schemas.microsoft.com/office/drawing/2014/main" id="{73EE81CF-2027-4304-AD19-FC16DCD39D49}"/>
              </a:ext>
            </a:extLst>
          </p:cNvPr>
          <p:cNvPicPr>
            <a:picLocks noChangeAspect="1"/>
          </p:cNvPicPr>
          <p:nvPr/>
        </p:nvPicPr>
        <p:blipFill>
          <a:blip r:embed="rId2"/>
          <a:stretch>
            <a:fillRect/>
          </a:stretch>
        </p:blipFill>
        <p:spPr>
          <a:xfrm>
            <a:off x="2844081" y="0"/>
            <a:ext cx="7218947" cy="6858000"/>
          </a:xfrm>
          <a:prstGeom prst="rect">
            <a:avLst/>
          </a:prstGeom>
        </p:spPr>
      </p:pic>
    </p:spTree>
    <p:extLst>
      <p:ext uri="{BB962C8B-B14F-4D97-AF65-F5344CB8AC3E}">
        <p14:creationId xmlns:p14="http://schemas.microsoft.com/office/powerpoint/2010/main" val="1135008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C311CB-22C2-4368-A553-BAC83D8FE365}"/>
              </a:ext>
            </a:extLst>
          </p:cNvPr>
          <p:cNvSpPr>
            <a:spLocks noGrp="1"/>
          </p:cNvSpPr>
          <p:nvPr>
            <p:ph idx="1"/>
          </p:nvPr>
        </p:nvSpPr>
        <p:spPr>
          <a:xfrm>
            <a:off x="4234314" y="395986"/>
            <a:ext cx="11289519" cy="557166"/>
          </a:xfrm>
        </p:spPr>
        <p:txBody>
          <a:bodyPr/>
          <a:lstStyle/>
          <a:p>
            <a:r>
              <a:rPr lang="en-GB" dirty="0"/>
              <a:t>‘True cost’ of food</a:t>
            </a:r>
          </a:p>
        </p:txBody>
      </p:sp>
      <p:sp>
        <p:nvSpPr>
          <p:cNvPr id="4" name="Content Placeholder 3">
            <a:extLst>
              <a:ext uri="{FF2B5EF4-FFF2-40B4-BE49-F238E27FC236}">
                <a16:creationId xmlns:a16="http://schemas.microsoft.com/office/drawing/2014/main" id="{5FFC8219-589F-4D8E-A872-73E5D9EA5502}"/>
              </a:ext>
            </a:extLst>
          </p:cNvPr>
          <p:cNvSpPr>
            <a:spLocks noGrp="1"/>
          </p:cNvSpPr>
          <p:nvPr>
            <p:ph idx="13"/>
          </p:nvPr>
        </p:nvSpPr>
        <p:spPr/>
        <p:txBody>
          <a:bodyPr/>
          <a:lstStyle/>
          <a:p>
            <a:endParaRPr lang="en-GB"/>
          </a:p>
        </p:txBody>
      </p:sp>
      <p:pic>
        <p:nvPicPr>
          <p:cNvPr id="6" name="Picture 5">
            <a:extLst>
              <a:ext uri="{FF2B5EF4-FFF2-40B4-BE49-F238E27FC236}">
                <a16:creationId xmlns:a16="http://schemas.microsoft.com/office/drawing/2014/main" id="{291104E7-319E-41D3-A7A8-9F2F074A442A}"/>
              </a:ext>
            </a:extLst>
          </p:cNvPr>
          <p:cNvPicPr>
            <a:picLocks noChangeAspect="1"/>
          </p:cNvPicPr>
          <p:nvPr/>
        </p:nvPicPr>
        <p:blipFill>
          <a:blip r:embed="rId3"/>
          <a:stretch>
            <a:fillRect/>
          </a:stretch>
        </p:blipFill>
        <p:spPr>
          <a:xfrm>
            <a:off x="211240" y="1051560"/>
            <a:ext cx="5441726" cy="5752091"/>
          </a:xfrm>
          <a:prstGeom prst="rect">
            <a:avLst/>
          </a:prstGeom>
        </p:spPr>
      </p:pic>
      <p:pic>
        <p:nvPicPr>
          <p:cNvPr id="8" name="Picture 7">
            <a:extLst>
              <a:ext uri="{FF2B5EF4-FFF2-40B4-BE49-F238E27FC236}">
                <a16:creationId xmlns:a16="http://schemas.microsoft.com/office/drawing/2014/main" id="{39246194-EDB4-40E2-9299-14166B89F13B}"/>
              </a:ext>
            </a:extLst>
          </p:cNvPr>
          <p:cNvPicPr>
            <a:picLocks noChangeAspect="1"/>
          </p:cNvPicPr>
          <p:nvPr/>
        </p:nvPicPr>
        <p:blipFill>
          <a:blip r:embed="rId4"/>
          <a:stretch>
            <a:fillRect/>
          </a:stretch>
        </p:blipFill>
        <p:spPr>
          <a:xfrm>
            <a:off x="6033832" y="1051560"/>
            <a:ext cx="5835311" cy="5760404"/>
          </a:xfrm>
          <a:prstGeom prst="rect">
            <a:avLst/>
          </a:prstGeom>
        </p:spPr>
      </p:pic>
    </p:spTree>
    <p:extLst>
      <p:ext uri="{BB962C8B-B14F-4D97-AF65-F5344CB8AC3E}">
        <p14:creationId xmlns:p14="http://schemas.microsoft.com/office/powerpoint/2010/main" val="4266623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1B65-947A-42E8-A21A-03C9EABE179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CC092AD-B8BC-444C-821A-9CBAE615C9E2}"/>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873D72E4-0EDF-440B-BCC1-7B18DF5C9E29}"/>
              </a:ext>
            </a:extLst>
          </p:cNvPr>
          <p:cNvSpPr>
            <a:spLocks noGrp="1"/>
          </p:cNvSpPr>
          <p:nvPr>
            <p:ph idx="13"/>
          </p:nvPr>
        </p:nvSpPr>
        <p:spPr/>
        <p:txBody>
          <a:bodyPr/>
          <a:lstStyle/>
          <a:p>
            <a:endParaRPr lang="en-GB"/>
          </a:p>
        </p:txBody>
      </p:sp>
      <p:pic>
        <p:nvPicPr>
          <p:cNvPr id="5" name="Picture 4">
            <a:extLst>
              <a:ext uri="{FF2B5EF4-FFF2-40B4-BE49-F238E27FC236}">
                <a16:creationId xmlns:a16="http://schemas.microsoft.com/office/drawing/2014/main" id="{8CF1E359-8AF3-4B02-8BEE-8A30E7BDC98B}"/>
              </a:ext>
            </a:extLst>
          </p:cNvPr>
          <p:cNvPicPr>
            <a:picLocks noChangeAspect="1"/>
          </p:cNvPicPr>
          <p:nvPr/>
        </p:nvPicPr>
        <p:blipFill>
          <a:blip r:embed="rId2"/>
          <a:stretch>
            <a:fillRect/>
          </a:stretch>
        </p:blipFill>
        <p:spPr>
          <a:xfrm>
            <a:off x="789147" y="365125"/>
            <a:ext cx="9144000" cy="2894441"/>
          </a:xfrm>
          <a:prstGeom prst="rect">
            <a:avLst/>
          </a:prstGeom>
        </p:spPr>
      </p:pic>
      <p:pic>
        <p:nvPicPr>
          <p:cNvPr id="6" name="Picture 5">
            <a:extLst>
              <a:ext uri="{FF2B5EF4-FFF2-40B4-BE49-F238E27FC236}">
                <a16:creationId xmlns:a16="http://schemas.microsoft.com/office/drawing/2014/main" id="{C8D7CDD8-672F-4859-BE03-96C33A2718C3}"/>
              </a:ext>
            </a:extLst>
          </p:cNvPr>
          <p:cNvPicPr>
            <a:picLocks noChangeAspect="1"/>
          </p:cNvPicPr>
          <p:nvPr/>
        </p:nvPicPr>
        <p:blipFill>
          <a:blip r:embed="rId3"/>
          <a:stretch>
            <a:fillRect/>
          </a:stretch>
        </p:blipFill>
        <p:spPr>
          <a:xfrm>
            <a:off x="2966720" y="3694778"/>
            <a:ext cx="9144000" cy="3010934"/>
          </a:xfrm>
          <a:prstGeom prst="rect">
            <a:avLst/>
          </a:prstGeom>
        </p:spPr>
      </p:pic>
    </p:spTree>
    <p:extLst>
      <p:ext uri="{BB962C8B-B14F-4D97-AF65-F5344CB8AC3E}">
        <p14:creationId xmlns:p14="http://schemas.microsoft.com/office/powerpoint/2010/main" val="394303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95E9-EB7F-4990-88A1-4EC191CC6F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044BD77-2577-4F9A-8658-CBB77BA679A0}"/>
              </a:ext>
            </a:extLst>
          </p:cNvPr>
          <p:cNvSpPr>
            <a:spLocks noGrp="1"/>
          </p:cNvSpPr>
          <p:nvPr>
            <p:ph idx="1"/>
          </p:nvPr>
        </p:nvSpPr>
        <p:spPr/>
        <p:txBody>
          <a:bodyPr>
            <a:normAutofit/>
          </a:bodyPr>
          <a:lstStyle/>
          <a:p>
            <a:endParaRPr lang="en-GB" dirty="0"/>
          </a:p>
        </p:txBody>
      </p:sp>
      <p:sp>
        <p:nvSpPr>
          <p:cNvPr id="10" name="Slide Number Placeholder 7">
            <a:extLst>
              <a:ext uri="{FF2B5EF4-FFF2-40B4-BE49-F238E27FC236}">
                <a16:creationId xmlns:a16="http://schemas.microsoft.com/office/drawing/2014/main" id="{872E0CB9-B23E-427E-BB85-F5255ABD2E3D}"/>
              </a:ext>
            </a:extLst>
          </p:cNvPr>
          <p:cNvSpPr>
            <a:spLocks noGrp="1"/>
          </p:cNvSpPr>
          <p:nvPr>
            <p:ph type="sldNum" sz="quarter" idx="12"/>
          </p:nvPr>
        </p:nvSpPr>
        <p:spPr/>
        <p:txBody>
          <a:bodyPr/>
          <a:lstStyle/>
          <a:p>
            <a:fld id="{EFC5FC3C-1C77-4A5F-80A9-8DCBC1C26CC2}" type="slidenum">
              <a:rPr lang="en-GB" smtClean="0"/>
              <a:pPr/>
              <a:t>37</a:t>
            </a:fld>
            <a:endParaRPr lang="en-GB">
              <a:latin typeface="Segoe UI Semilight" panose="020B0402040204020203" pitchFamily="34" charset="0"/>
              <a:cs typeface="Segoe UI Semilight" panose="020B0402040204020203" pitchFamily="34" charset="0"/>
            </a:endParaRPr>
          </a:p>
        </p:txBody>
      </p:sp>
      <p:sp>
        <p:nvSpPr>
          <p:cNvPr id="6" name="Content Placeholder 5">
            <a:extLst>
              <a:ext uri="{FF2B5EF4-FFF2-40B4-BE49-F238E27FC236}">
                <a16:creationId xmlns:a16="http://schemas.microsoft.com/office/drawing/2014/main" id="{C55CCF32-C280-44E4-95DD-81EAC9E78E5B}"/>
              </a:ext>
            </a:extLst>
          </p:cNvPr>
          <p:cNvSpPr>
            <a:spLocks noGrp="1"/>
          </p:cNvSpPr>
          <p:nvPr>
            <p:ph idx="13"/>
          </p:nvPr>
        </p:nvSpPr>
        <p:spPr/>
        <p:txBody>
          <a:bodyPr/>
          <a:lstStyle/>
          <a:p>
            <a:endParaRPr lang="en-GB"/>
          </a:p>
        </p:txBody>
      </p:sp>
      <p:sp>
        <p:nvSpPr>
          <p:cNvPr id="9" name="Title 9">
            <a:extLst>
              <a:ext uri="{FF2B5EF4-FFF2-40B4-BE49-F238E27FC236}">
                <a16:creationId xmlns:a16="http://schemas.microsoft.com/office/drawing/2014/main" id="{06DDAF26-03CF-4224-B450-4D983CB9DF13}"/>
              </a:ext>
            </a:extLst>
          </p:cNvPr>
          <p:cNvSpPr txBox="1">
            <a:spLocks/>
          </p:cNvSpPr>
          <p:nvPr/>
        </p:nvSpPr>
        <p:spPr>
          <a:xfrm>
            <a:off x="447210" y="365125"/>
            <a:ext cx="7611910" cy="1174426"/>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US" dirty="0"/>
              <a:t>Possible hotspots for Sustainable Food Systems and dairying </a:t>
            </a:r>
            <a:endParaRPr lang="en-GB" dirty="0"/>
          </a:p>
        </p:txBody>
      </p:sp>
      <p:pic>
        <p:nvPicPr>
          <p:cNvPr id="11" name="Picture 10">
            <a:extLst>
              <a:ext uri="{FF2B5EF4-FFF2-40B4-BE49-F238E27FC236}">
                <a16:creationId xmlns:a16="http://schemas.microsoft.com/office/drawing/2014/main" id="{3BC018A2-408B-43CB-8F0B-ED2BD45B00F1}"/>
              </a:ext>
            </a:extLst>
          </p:cNvPr>
          <p:cNvPicPr>
            <a:picLocks noChangeAspect="1"/>
          </p:cNvPicPr>
          <p:nvPr/>
        </p:nvPicPr>
        <p:blipFill>
          <a:blip r:embed="rId2"/>
          <a:stretch>
            <a:fillRect/>
          </a:stretch>
        </p:blipFill>
        <p:spPr>
          <a:xfrm>
            <a:off x="141752" y="1470472"/>
            <a:ext cx="6039903" cy="3567044"/>
          </a:xfrm>
          <a:prstGeom prst="rect">
            <a:avLst/>
          </a:prstGeom>
        </p:spPr>
      </p:pic>
      <p:pic>
        <p:nvPicPr>
          <p:cNvPr id="12" name="Picture 2" descr="See the source image">
            <a:extLst>
              <a:ext uri="{FF2B5EF4-FFF2-40B4-BE49-F238E27FC236}">
                <a16:creationId xmlns:a16="http://schemas.microsoft.com/office/drawing/2014/main" id="{9B7CF694-8995-4876-8ED7-EC9ABB5094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50900" y="1729626"/>
            <a:ext cx="6441099" cy="499185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057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879928-7C34-4731-A58E-20DBAB90DB79}"/>
              </a:ext>
            </a:extLst>
          </p:cNvPr>
          <p:cNvSpPr>
            <a:spLocks noGrp="1"/>
          </p:cNvSpPr>
          <p:nvPr>
            <p:ph type="body" sz="quarter" idx="10"/>
          </p:nvPr>
        </p:nvSpPr>
        <p:spPr>
          <a:xfrm>
            <a:off x="748801" y="994691"/>
            <a:ext cx="4993599" cy="4100719"/>
          </a:xfrm>
        </p:spPr>
        <p:txBody>
          <a:bodyPr/>
          <a:lstStyle/>
          <a:p>
            <a:r>
              <a:rPr lang="nl-NL" dirty="0"/>
              <a:t>Herd </a:t>
            </a:r>
            <a:r>
              <a:rPr lang="nl-NL" dirty="0" err="1"/>
              <a:t>numbers</a:t>
            </a:r>
            <a:r>
              <a:rPr lang="nl-NL" dirty="0"/>
              <a:t> are </a:t>
            </a:r>
            <a:r>
              <a:rPr lang="nl-NL" dirty="0" err="1"/>
              <a:t>following</a:t>
            </a:r>
            <a:r>
              <a:rPr lang="nl-NL" dirty="0"/>
              <a:t> a (long run) </a:t>
            </a:r>
            <a:r>
              <a:rPr lang="nl-NL" dirty="0" err="1"/>
              <a:t>declining</a:t>
            </a:r>
            <a:r>
              <a:rPr lang="nl-NL" dirty="0"/>
              <a:t> trend</a:t>
            </a:r>
          </a:p>
          <a:p>
            <a:r>
              <a:rPr lang="nl-NL" dirty="0"/>
              <a:t>Pre- </a:t>
            </a:r>
            <a:r>
              <a:rPr lang="nl-NL" dirty="0" err="1"/>
              <a:t>and</a:t>
            </a:r>
            <a:r>
              <a:rPr lang="nl-NL" dirty="0"/>
              <a:t> post quota </a:t>
            </a:r>
            <a:r>
              <a:rPr lang="nl-NL" dirty="0" err="1"/>
              <a:t>dynamics</a:t>
            </a:r>
            <a:r>
              <a:rPr lang="nl-NL" dirty="0"/>
              <a:t> are </a:t>
            </a:r>
            <a:r>
              <a:rPr lang="nl-NL" dirty="0" err="1"/>
              <a:t>yet</a:t>
            </a:r>
            <a:r>
              <a:rPr lang="nl-NL" dirty="0"/>
              <a:t> different</a:t>
            </a:r>
          </a:p>
          <a:p>
            <a:r>
              <a:rPr lang="nl-NL" dirty="0"/>
              <a:t>EU-15 </a:t>
            </a:r>
            <a:r>
              <a:rPr lang="nl-NL" dirty="0" err="1"/>
              <a:t>and</a:t>
            </a:r>
            <a:r>
              <a:rPr lang="nl-NL" dirty="0"/>
              <a:t> EU-13 show </a:t>
            </a:r>
            <a:r>
              <a:rPr lang="nl-NL" dirty="0" err="1"/>
              <a:t>still</a:t>
            </a:r>
            <a:r>
              <a:rPr lang="nl-NL" dirty="0"/>
              <a:t> divergent </a:t>
            </a:r>
            <a:r>
              <a:rPr lang="nl-NL" dirty="0" err="1"/>
              <a:t>developments</a:t>
            </a:r>
            <a:endParaRPr lang="nl-NL" dirty="0"/>
          </a:p>
          <a:p>
            <a:endParaRPr lang="nl-NL" dirty="0"/>
          </a:p>
        </p:txBody>
      </p:sp>
      <p:sp>
        <p:nvSpPr>
          <p:cNvPr id="3" name="Title 2">
            <a:extLst>
              <a:ext uri="{FF2B5EF4-FFF2-40B4-BE49-F238E27FC236}">
                <a16:creationId xmlns:a16="http://schemas.microsoft.com/office/drawing/2014/main" id="{1E1AD2E7-2659-4B6D-8077-3789BEAA15A2}"/>
              </a:ext>
            </a:extLst>
          </p:cNvPr>
          <p:cNvSpPr>
            <a:spLocks noGrp="1"/>
          </p:cNvSpPr>
          <p:nvPr>
            <p:ph type="title"/>
          </p:nvPr>
        </p:nvSpPr>
        <p:spPr>
          <a:xfrm>
            <a:off x="748800" y="224384"/>
            <a:ext cx="11107200" cy="705713"/>
          </a:xfrm>
        </p:spPr>
        <p:txBody>
          <a:bodyPr/>
          <a:lstStyle/>
          <a:p>
            <a:r>
              <a:rPr lang="nl-NL" dirty="0" err="1"/>
              <a:t>Evolution</a:t>
            </a:r>
            <a:r>
              <a:rPr lang="nl-NL" dirty="0"/>
              <a:t> of a sector</a:t>
            </a:r>
          </a:p>
        </p:txBody>
      </p:sp>
      <p:sp>
        <p:nvSpPr>
          <p:cNvPr id="4" name="Slide Number Placeholder 3">
            <a:extLst>
              <a:ext uri="{FF2B5EF4-FFF2-40B4-BE49-F238E27FC236}">
                <a16:creationId xmlns:a16="http://schemas.microsoft.com/office/drawing/2014/main" id="{BDCA7261-3DE7-4667-B432-7DB1E607AB08}"/>
              </a:ext>
            </a:extLst>
          </p:cNvPr>
          <p:cNvSpPr>
            <a:spLocks noGrp="1"/>
          </p:cNvSpPr>
          <p:nvPr>
            <p:ph type="sldNum" sz="quarter" idx="11"/>
          </p:nvPr>
        </p:nvSpPr>
        <p:spPr/>
        <p:txBody>
          <a:bodyPr/>
          <a:lstStyle/>
          <a:p>
            <a:pPr algn="r" defTabSz="1219170" fontAlgn="base">
              <a:spcBef>
                <a:spcPct val="0"/>
              </a:spcBef>
              <a:spcAft>
                <a:spcPct val="0"/>
              </a:spcAft>
            </a:pPr>
            <a:fld id="{F25965E0-7062-474C-8671-DB3A3CE669B0}" type="slidenum">
              <a:rPr lang="nl-NL">
                <a:solidFill>
                  <a:srgbClr val="005172"/>
                </a:solidFill>
              </a:rPr>
              <a:pPr algn="r" defTabSz="1219170" fontAlgn="base">
                <a:spcBef>
                  <a:spcPct val="0"/>
                </a:spcBef>
                <a:spcAft>
                  <a:spcPct val="0"/>
                </a:spcAft>
              </a:pPr>
              <a:t>38</a:t>
            </a:fld>
            <a:endParaRPr lang="nl-NL" dirty="0">
              <a:solidFill>
                <a:srgbClr val="005172"/>
              </a:solidFill>
            </a:endParaRPr>
          </a:p>
        </p:txBody>
      </p:sp>
      <p:pic>
        <p:nvPicPr>
          <p:cNvPr id="6" name="Picture 5">
            <a:extLst>
              <a:ext uri="{FF2B5EF4-FFF2-40B4-BE49-F238E27FC236}">
                <a16:creationId xmlns:a16="http://schemas.microsoft.com/office/drawing/2014/main" id="{72F39A97-F1B2-4D0F-90F9-24A0B7D9E566}"/>
              </a:ext>
            </a:extLst>
          </p:cNvPr>
          <p:cNvPicPr>
            <a:picLocks noChangeAspect="1"/>
          </p:cNvPicPr>
          <p:nvPr/>
        </p:nvPicPr>
        <p:blipFill>
          <a:blip r:embed="rId2"/>
          <a:stretch>
            <a:fillRect/>
          </a:stretch>
        </p:blipFill>
        <p:spPr>
          <a:xfrm>
            <a:off x="5742400" y="1311945"/>
            <a:ext cx="6166401" cy="3441239"/>
          </a:xfrm>
          <a:prstGeom prst="rect">
            <a:avLst/>
          </a:prstGeom>
        </p:spPr>
      </p:pic>
      <p:sp>
        <p:nvSpPr>
          <p:cNvPr id="7" name="TextBox 6">
            <a:extLst>
              <a:ext uri="{FF2B5EF4-FFF2-40B4-BE49-F238E27FC236}">
                <a16:creationId xmlns:a16="http://schemas.microsoft.com/office/drawing/2014/main" id="{B3DE5D4B-CFAB-4009-BEC2-BAE999E30D62}"/>
              </a:ext>
            </a:extLst>
          </p:cNvPr>
          <p:cNvSpPr txBox="1"/>
          <p:nvPr/>
        </p:nvSpPr>
        <p:spPr>
          <a:xfrm>
            <a:off x="5826924" y="4727257"/>
            <a:ext cx="5356485" cy="256545"/>
          </a:xfrm>
          <a:prstGeom prst="rect">
            <a:avLst/>
          </a:prstGeom>
          <a:noFill/>
        </p:spPr>
        <p:txBody>
          <a:bodyPr wrap="square" rtlCol="0">
            <a:spAutoFit/>
          </a:bodyPr>
          <a:lstStyle/>
          <a:p>
            <a:pPr defTabSz="1219170" fontAlgn="base">
              <a:spcBef>
                <a:spcPct val="0"/>
              </a:spcBef>
              <a:spcAft>
                <a:spcPct val="0"/>
              </a:spcAft>
            </a:pPr>
            <a:r>
              <a:rPr lang="en-US" sz="1067" dirty="0">
                <a:solidFill>
                  <a:srgbClr val="005172"/>
                </a:solidFill>
                <a:latin typeface="Verdana" pitchFamily="34" charset="0"/>
              </a:rPr>
              <a:t>Source: </a:t>
            </a:r>
            <a:r>
              <a:rPr lang="en-US" sz="1067" dirty="0">
                <a:solidFill>
                  <a:srgbClr val="005172"/>
                </a:solidFill>
                <a:latin typeface="Calibri" pitchFamily="34" charset="0"/>
              </a:rPr>
              <a:t>Based on EU Commission, 2020, Medium Term Outlook (EU-28 aggregate data)</a:t>
            </a:r>
            <a:endParaRPr lang="en-US" sz="1067" dirty="0">
              <a:solidFill>
                <a:srgbClr val="005172"/>
              </a:solidFill>
              <a:latin typeface="Verdana" pitchFamily="34" charset="0"/>
            </a:endParaRPr>
          </a:p>
        </p:txBody>
      </p:sp>
      <p:pic>
        <p:nvPicPr>
          <p:cNvPr id="8" name="Picture 7">
            <a:extLst>
              <a:ext uri="{FF2B5EF4-FFF2-40B4-BE49-F238E27FC236}">
                <a16:creationId xmlns:a16="http://schemas.microsoft.com/office/drawing/2014/main" id="{EE7B25E5-23B0-4E00-89F6-70A85FE48178}"/>
              </a:ext>
            </a:extLst>
          </p:cNvPr>
          <p:cNvPicPr>
            <a:picLocks noChangeAspect="1"/>
          </p:cNvPicPr>
          <p:nvPr/>
        </p:nvPicPr>
        <p:blipFill>
          <a:blip r:embed="rId3"/>
          <a:stretch>
            <a:fillRect/>
          </a:stretch>
        </p:blipFill>
        <p:spPr>
          <a:xfrm>
            <a:off x="1008591" y="3432683"/>
            <a:ext cx="4265579" cy="2792447"/>
          </a:xfrm>
          <a:prstGeom prst="rect">
            <a:avLst/>
          </a:prstGeom>
        </p:spPr>
      </p:pic>
      <p:sp>
        <p:nvSpPr>
          <p:cNvPr id="9" name="Text Placeholder 1">
            <a:extLst>
              <a:ext uri="{FF2B5EF4-FFF2-40B4-BE49-F238E27FC236}">
                <a16:creationId xmlns:a16="http://schemas.microsoft.com/office/drawing/2014/main" id="{D04158C1-85C4-42A0-A2EF-7BA70B743B7B}"/>
              </a:ext>
            </a:extLst>
          </p:cNvPr>
          <p:cNvSpPr txBox="1">
            <a:spLocks/>
          </p:cNvSpPr>
          <p:nvPr/>
        </p:nvSpPr>
        <p:spPr bwMode="auto">
          <a:xfrm>
            <a:off x="5434656" y="5068004"/>
            <a:ext cx="6787675" cy="14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52413" indent="-252413" algn="l" rtl="0" eaLnBrk="1" fontAlgn="base" hangingPunct="1">
              <a:lnSpc>
                <a:spcPts val="2000"/>
              </a:lnSpc>
              <a:spcBef>
                <a:spcPts val="1000"/>
              </a:spcBef>
              <a:spcAft>
                <a:spcPct val="0"/>
              </a:spcAft>
              <a:buClr>
                <a:schemeClr val="bg2"/>
              </a:buClr>
              <a:buSzPct val="140000"/>
              <a:buFont typeface="Wingdings" pitchFamily="2" charset="2"/>
              <a:buChar char="§"/>
              <a:defRPr sz="1600" kern="1200">
                <a:solidFill>
                  <a:schemeClr val="bg2"/>
                </a:solidFill>
                <a:latin typeface="Verdana" pitchFamily="34" charset="0"/>
                <a:ea typeface="+mn-ea"/>
                <a:cs typeface="+mn-cs"/>
              </a:defRPr>
            </a:lvl1pPr>
            <a:lvl2pPr marL="982663" indent="-285750" algn="l" rtl="0" eaLnBrk="1" fontAlgn="base" hangingPunct="1">
              <a:lnSpc>
                <a:spcPts val="2000"/>
              </a:lnSpc>
              <a:spcBef>
                <a:spcPts val="600"/>
              </a:spcBef>
              <a:spcAft>
                <a:spcPct val="0"/>
              </a:spcAft>
              <a:buClr>
                <a:schemeClr val="bg2"/>
              </a:buClr>
              <a:buSzPct val="115000"/>
              <a:buFont typeface="Verdana" pitchFamily="34" charset="0"/>
              <a:buChar char="●"/>
              <a:defRPr sz="1600" kern="1200">
                <a:solidFill>
                  <a:schemeClr val="bg2"/>
                </a:solidFill>
                <a:latin typeface="Verdana" pitchFamily="34" charset="0"/>
                <a:ea typeface="+mn-ea"/>
                <a:cs typeface="+mn-cs"/>
              </a:defRPr>
            </a:lvl2pPr>
            <a:lvl3pPr marL="1879600" indent="-319088" algn="l" rtl="0" eaLnBrk="1" fontAlgn="base" hangingPunct="1">
              <a:lnSpc>
                <a:spcPts val="2000"/>
              </a:lnSpc>
              <a:spcBef>
                <a:spcPts val="600"/>
              </a:spcBef>
              <a:spcAft>
                <a:spcPct val="0"/>
              </a:spcAft>
              <a:buSzPct val="115000"/>
              <a:buFont typeface="Verdana" pitchFamily="34" charset="0"/>
              <a:buChar char="●"/>
              <a:defRPr sz="1600" kern="1200">
                <a:solidFill>
                  <a:schemeClr val="bg2"/>
                </a:solidFill>
                <a:latin typeface="Verdana" pitchFamily="34" charset="0"/>
                <a:ea typeface="+mn-ea"/>
                <a:cs typeface="+mn-cs"/>
              </a:defRPr>
            </a:lvl3pPr>
            <a:lvl4pPr marL="2692400" indent="-360363" algn="l" rtl="0" eaLnBrk="1" fontAlgn="base" hangingPunct="1">
              <a:lnSpc>
                <a:spcPts val="2000"/>
              </a:lnSpc>
              <a:spcBef>
                <a:spcPts val="600"/>
              </a:spcBef>
              <a:spcAft>
                <a:spcPct val="0"/>
              </a:spcAft>
              <a:buSzPct val="115000"/>
              <a:buFont typeface="Verdana" pitchFamily="34" charset="0"/>
              <a:buChar char="●"/>
              <a:defRPr sz="1600" kern="1200" baseline="0">
                <a:solidFill>
                  <a:schemeClr val="bg2"/>
                </a:solidFill>
                <a:latin typeface="Verdana" pitchFamily="34" charset="0"/>
                <a:ea typeface="+mn-ea"/>
                <a:cs typeface="+mn-cs"/>
              </a:defRPr>
            </a:lvl4pPr>
            <a:lvl5pPr marL="3405188" indent="-352425" algn="l" rtl="0" eaLnBrk="1" fontAlgn="base" hangingPunct="1">
              <a:lnSpc>
                <a:spcPts val="2000"/>
              </a:lnSpc>
              <a:spcBef>
                <a:spcPts val="600"/>
              </a:spcBef>
              <a:spcAft>
                <a:spcPct val="0"/>
              </a:spcAft>
              <a:buSzPct val="115000"/>
              <a:buFont typeface="Verdana" pitchFamily="34" charset="0"/>
              <a:buChar char="●"/>
              <a:defRPr sz="16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6542" indent="-336542" defTabSz="1219170">
              <a:lnSpc>
                <a:spcPts val="2667"/>
              </a:lnSpc>
              <a:spcBef>
                <a:spcPts val="1333"/>
              </a:spcBef>
              <a:buClr>
                <a:srgbClr val="005172"/>
              </a:buClr>
            </a:pPr>
            <a:r>
              <a:rPr lang="nl-NL" sz="2133" dirty="0">
                <a:solidFill>
                  <a:srgbClr val="005172"/>
                </a:solidFill>
              </a:rPr>
              <a:t>Livestock is </a:t>
            </a:r>
            <a:r>
              <a:rPr lang="nl-NL" sz="2133" dirty="0" err="1">
                <a:solidFill>
                  <a:srgbClr val="005172"/>
                </a:solidFill>
              </a:rPr>
              <a:t>highly</a:t>
            </a:r>
            <a:r>
              <a:rPr lang="nl-NL" sz="2133" dirty="0">
                <a:solidFill>
                  <a:srgbClr val="005172"/>
                </a:solidFill>
              </a:rPr>
              <a:t> </a:t>
            </a:r>
            <a:r>
              <a:rPr lang="nl-NL" sz="2133" dirty="0" err="1">
                <a:solidFill>
                  <a:srgbClr val="005172"/>
                </a:solidFill>
              </a:rPr>
              <a:t>concentrated</a:t>
            </a:r>
            <a:r>
              <a:rPr lang="nl-NL" sz="2133" dirty="0">
                <a:solidFill>
                  <a:srgbClr val="005172"/>
                </a:solidFill>
              </a:rPr>
              <a:t> in a </a:t>
            </a:r>
            <a:r>
              <a:rPr lang="nl-NL" sz="2133" dirty="0" err="1">
                <a:solidFill>
                  <a:srgbClr val="005172"/>
                </a:solidFill>
              </a:rPr>
              <a:t>number</a:t>
            </a:r>
            <a:r>
              <a:rPr lang="nl-NL" sz="2133" dirty="0">
                <a:solidFill>
                  <a:srgbClr val="005172"/>
                </a:solidFill>
              </a:rPr>
              <a:t> of hotspots (</a:t>
            </a:r>
            <a:r>
              <a:rPr lang="nl-NL" sz="2133" dirty="0" err="1">
                <a:solidFill>
                  <a:srgbClr val="005172"/>
                </a:solidFill>
              </a:rPr>
              <a:t>about</a:t>
            </a:r>
            <a:r>
              <a:rPr lang="nl-NL" sz="2133" dirty="0">
                <a:solidFill>
                  <a:srgbClr val="005172"/>
                </a:solidFill>
              </a:rPr>
              <a:t> 15), </a:t>
            </a:r>
            <a:r>
              <a:rPr lang="nl-NL" sz="2133" dirty="0" err="1">
                <a:solidFill>
                  <a:srgbClr val="005172"/>
                </a:solidFill>
              </a:rPr>
              <a:t>with</a:t>
            </a:r>
            <a:r>
              <a:rPr lang="nl-NL" sz="2133" dirty="0">
                <a:solidFill>
                  <a:srgbClr val="005172"/>
                </a:solidFill>
              </a:rPr>
              <a:t> </a:t>
            </a:r>
            <a:r>
              <a:rPr lang="nl-NL" sz="2133" dirty="0" err="1">
                <a:solidFill>
                  <a:srgbClr val="005172"/>
                </a:solidFill>
              </a:rPr>
              <a:t>contributions</a:t>
            </a:r>
            <a:r>
              <a:rPr lang="nl-NL" sz="2133" dirty="0">
                <a:solidFill>
                  <a:srgbClr val="005172"/>
                </a:solidFill>
              </a:rPr>
              <a:t> to </a:t>
            </a:r>
            <a:r>
              <a:rPr lang="nl-NL" sz="2133" dirty="0" err="1">
                <a:solidFill>
                  <a:srgbClr val="005172"/>
                </a:solidFill>
              </a:rPr>
              <a:t>both</a:t>
            </a:r>
            <a:r>
              <a:rPr lang="nl-NL" sz="2133" dirty="0">
                <a:solidFill>
                  <a:srgbClr val="005172"/>
                </a:solidFill>
              </a:rPr>
              <a:t> </a:t>
            </a:r>
            <a:r>
              <a:rPr lang="nl-NL" sz="2133" dirty="0" err="1">
                <a:solidFill>
                  <a:srgbClr val="005172"/>
                </a:solidFill>
              </a:rPr>
              <a:t>local</a:t>
            </a:r>
            <a:r>
              <a:rPr lang="nl-NL" sz="2133" dirty="0">
                <a:solidFill>
                  <a:srgbClr val="005172"/>
                </a:solidFill>
              </a:rPr>
              <a:t> </a:t>
            </a:r>
            <a:r>
              <a:rPr lang="nl-NL" sz="2133" dirty="0" err="1">
                <a:solidFill>
                  <a:srgbClr val="005172"/>
                </a:solidFill>
              </a:rPr>
              <a:t>and</a:t>
            </a:r>
            <a:r>
              <a:rPr lang="nl-NL" sz="2133" dirty="0">
                <a:solidFill>
                  <a:srgbClr val="005172"/>
                </a:solidFill>
              </a:rPr>
              <a:t> </a:t>
            </a:r>
            <a:r>
              <a:rPr lang="nl-NL" sz="2133" dirty="0" err="1">
                <a:solidFill>
                  <a:srgbClr val="005172"/>
                </a:solidFill>
              </a:rPr>
              <a:t>global</a:t>
            </a:r>
            <a:r>
              <a:rPr lang="nl-NL" sz="2133" dirty="0">
                <a:solidFill>
                  <a:srgbClr val="005172"/>
                </a:solidFill>
              </a:rPr>
              <a:t> </a:t>
            </a:r>
            <a:r>
              <a:rPr lang="nl-NL" sz="2133" dirty="0" err="1">
                <a:solidFill>
                  <a:srgbClr val="005172"/>
                </a:solidFill>
              </a:rPr>
              <a:t>externalities</a:t>
            </a:r>
            <a:r>
              <a:rPr lang="nl-NL" sz="2133" dirty="0">
                <a:solidFill>
                  <a:srgbClr val="005172"/>
                </a:solidFill>
              </a:rPr>
              <a:t> (</a:t>
            </a:r>
            <a:r>
              <a:rPr lang="nl-NL" sz="2133" dirty="0" err="1">
                <a:solidFill>
                  <a:srgbClr val="005172"/>
                </a:solidFill>
              </a:rPr>
              <a:t>see</a:t>
            </a:r>
            <a:r>
              <a:rPr lang="nl-NL" sz="2133" dirty="0">
                <a:solidFill>
                  <a:srgbClr val="005172"/>
                </a:solidFill>
              </a:rPr>
              <a:t> </a:t>
            </a:r>
            <a:r>
              <a:rPr lang="nl-NL" sz="2133" dirty="0" err="1">
                <a:solidFill>
                  <a:srgbClr val="005172"/>
                </a:solidFill>
              </a:rPr>
              <a:t>left</a:t>
            </a:r>
            <a:r>
              <a:rPr lang="nl-NL" sz="2133" dirty="0">
                <a:solidFill>
                  <a:srgbClr val="005172"/>
                </a:solidFill>
              </a:rPr>
              <a:t> </a:t>
            </a:r>
            <a:r>
              <a:rPr lang="nl-NL" sz="2133" dirty="0" err="1">
                <a:solidFill>
                  <a:srgbClr val="005172"/>
                </a:solidFill>
              </a:rPr>
              <a:t>figure</a:t>
            </a:r>
            <a:r>
              <a:rPr lang="nl-NL" sz="2133" dirty="0">
                <a:solidFill>
                  <a:srgbClr val="005172"/>
                </a:solidFill>
              </a:rPr>
              <a:t>)</a:t>
            </a:r>
          </a:p>
          <a:p>
            <a:pPr marL="336542" indent="-336542" defTabSz="1219170">
              <a:lnSpc>
                <a:spcPts val="2667"/>
              </a:lnSpc>
              <a:spcBef>
                <a:spcPts val="1333"/>
              </a:spcBef>
              <a:buClr>
                <a:srgbClr val="005172"/>
              </a:buClr>
            </a:pPr>
            <a:endParaRPr lang="nl-NL" sz="2133" dirty="0">
              <a:solidFill>
                <a:srgbClr val="005172"/>
              </a:solidFill>
            </a:endParaRPr>
          </a:p>
        </p:txBody>
      </p:sp>
      <p:sp>
        <p:nvSpPr>
          <p:cNvPr id="10" name="TextBox 9">
            <a:extLst>
              <a:ext uri="{FF2B5EF4-FFF2-40B4-BE49-F238E27FC236}">
                <a16:creationId xmlns:a16="http://schemas.microsoft.com/office/drawing/2014/main" id="{C8568CFD-5CC5-4D9A-864A-CF3052087AE3}"/>
              </a:ext>
            </a:extLst>
          </p:cNvPr>
          <p:cNvSpPr txBox="1"/>
          <p:nvPr/>
        </p:nvSpPr>
        <p:spPr>
          <a:xfrm>
            <a:off x="2878265" y="6232467"/>
            <a:ext cx="2522339" cy="379463"/>
          </a:xfrm>
          <a:prstGeom prst="rect">
            <a:avLst/>
          </a:prstGeom>
          <a:noFill/>
        </p:spPr>
        <p:txBody>
          <a:bodyPr wrap="square" rtlCol="0">
            <a:spAutoFit/>
          </a:bodyPr>
          <a:lstStyle/>
          <a:p>
            <a:pPr defTabSz="1219170" fontAlgn="base">
              <a:spcBef>
                <a:spcPct val="0"/>
              </a:spcBef>
              <a:spcAft>
                <a:spcPct val="0"/>
              </a:spcAft>
            </a:pPr>
            <a:r>
              <a:rPr lang="en-US" sz="933" dirty="0">
                <a:solidFill>
                  <a:srgbClr val="005172"/>
                </a:solidFill>
                <a:latin typeface="Verdana" pitchFamily="34" charset="0"/>
              </a:rPr>
              <a:t>Source: </a:t>
            </a:r>
            <a:r>
              <a:rPr lang="en-US" sz="933" dirty="0" err="1">
                <a:solidFill>
                  <a:srgbClr val="005172"/>
                </a:solidFill>
                <a:latin typeface="Verdana" pitchFamily="34" charset="0"/>
              </a:rPr>
              <a:t>Peyraud</a:t>
            </a:r>
            <a:r>
              <a:rPr lang="en-US" sz="933" dirty="0">
                <a:solidFill>
                  <a:srgbClr val="005172"/>
                </a:solidFill>
                <a:latin typeface="Verdana" pitchFamily="34" charset="0"/>
              </a:rPr>
              <a:t> and MacLeod (2020) Study on the future of EU livestock</a:t>
            </a:r>
          </a:p>
        </p:txBody>
      </p:sp>
      <p:sp>
        <p:nvSpPr>
          <p:cNvPr id="11" name="TextBox 10">
            <a:extLst>
              <a:ext uri="{FF2B5EF4-FFF2-40B4-BE49-F238E27FC236}">
                <a16:creationId xmlns:a16="http://schemas.microsoft.com/office/drawing/2014/main" id="{83ACB498-631B-4596-85C3-01329786FEF9}"/>
              </a:ext>
            </a:extLst>
          </p:cNvPr>
          <p:cNvSpPr txBox="1"/>
          <p:nvPr/>
        </p:nvSpPr>
        <p:spPr>
          <a:xfrm>
            <a:off x="5619201" y="1044116"/>
            <a:ext cx="4667235"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5172"/>
                </a:solidFill>
                <a:latin typeface="Verdana" pitchFamily="34" charset="0"/>
              </a:rPr>
              <a:t>EU Dairy cow herd and milk yield evolution</a:t>
            </a:r>
          </a:p>
        </p:txBody>
      </p:sp>
    </p:spTree>
    <p:extLst>
      <p:ext uri="{BB962C8B-B14F-4D97-AF65-F5344CB8AC3E}">
        <p14:creationId xmlns:p14="http://schemas.microsoft.com/office/powerpoint/2010/main" val="2185152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DCC50C-934A-4F80-A66C-9DFB19FA7B79}"/>
              </a:ext>
            </a:extLst>
          </p:cNvPr>
          <p:cNvSpPr>
            <a:spLocks noGrp="1"/>
          </p:cNvSpPr>
          <p:nvPr>
            <p:ph type="body" sz="quarter" idx="10"/>
          </p:nvPr>
        </p:nvSpPr>
        <p:spPr>
          <a:xfrm>
            <a:off x="703200" y="1124627"/>
            <a:ext cx="11198400" cy="4628191"/>
          </a:xfrm>
        </p:spPr>
        <p:txBody>
          <a:bodyPr/>
          <a:lstStyle/>
          <a:p>
            <a:pPr>
              <a:spcAft>
                <a:spcPts val="1600"/>
              </a:spcAft>
            </a:pPr>
            <a:r>
              <a:rPr lang="en-US" dirty="0"/>
              <a:t>GHG emissions (global externality)</a:t>
            </a:r>
          </a:p>
          <a:p>
            <a:pPr>
              <a:spcAft>
                <a:spcPts val="1600"/>
              </a:spcAft>
            </a:pPr>
            <a:r>
              <a:rPr lang="en-US" dirty="0"/>
              <a:t>Environment (e.g. nitrate and ammonia; local externalities)</a:t>
            </a:r>
          </a:p>
          <a:p>
            <a:pPr>
              <a:spcAft>
                <a:spcPts val="1600"/>
              </a:spcAft>
            </a:pPr>
            <a:r>
              <a:rPr lang="en-US" dirty="0"/>
              <a:t>Biodiversity </a:t>
            </a:r>
          </a:p>
          <a:p>
            <a:pPr>
              <a:spcAft>
                <a:spcPts val="1600"/>
              </a:spcAft>
            </a:pPr>
            <a:r>
              <a:rPr lang="en-US" dirty="0"/>
              <a:t>Resource use efficiency (circularity)</a:t>
            </a:r>
          </a:p>
          <a:p>
            <a:pPr>
              <a:spcAft>
                <a:spcPts val="1600"/>
              </a:spcAft>
            </a:pPr>
            <a:r>
              <a:rPr lang="en-US" dirty="0"/>
              <a:t>Animal health and welfare (incl antimicrobials)</a:t>
            </a:r>
          </a:p>
          <a:p>
            <a:pPr>
              <a:spcAft>
                <a:spcPts val="1600"/>
              </a:spcAft>
            </a:pPr>
            <a:r>
              <a:rPr lang="en-US" dirty="0"/>
              <a:t>Challenges imposed on farming practices, farm income and agribusiness (all actors will be involved)</a:t>
            </a:r>
            <a:endParaRPr lang="nl-NL" dirty="0"/>
          </a:p>
        </p:txBody>
      </p:sp>
      <p:sp>
        <p:nvSpPr>
          <p:cNvPr id="3" name="Title 2">
            <a:extLst>
              <a:ext uri="{FF2B5EF4-FFF2-40B4-BE49-F238E27FC236}">
                <a16:creationId xmlns:a16="http://schemas.microsoft.com/office/drawing/2014/main" id="{527DB1C1-8CE8-4AAB-8455-C9114BB95EC6}"/>
              </a:ext>
            </a:extLst>
          </p:cNvPr>
          <p:cNvSpPr>
            <a:spLocks noGrp="1"/>
          </p:cNvSpPr>
          <p:nvPr>
            <p:ph type="title"/>
          </p:nvPr>
        </p:nvSpPr>
        <p:spPr>
          <a:xfrm>
            <a:off x="748800" y="224384"/>
            <a:ext cx="11107200" cy="705713"/>
          </a:xfrm>
        </p:spPr>
        <p:txBody>
          <a:bodyPr/>
          <a:lstStyle/>
          <a:p>
            <a:r>
              <a:rPr lang="nl-NL" dirty="0" err="1"/>
              <a:t>Key</a:t>
            </a:r>
            <a:r>
              <a:rPr lang="nl-NL" dirty="0"/>
              <a:t> </a:t>
            </a:r>
            <a:r>
              <a:rPr lang="nl-NL" dirty="0" err="1"/>
              <a:t>challenges</a:t>
            </a:r>
            <a:r>
              <a:rPr lang="nl-NL" dirty="0"/>
              <a:t> </a:t>
            </a:r>
            <a:r>
              <a:rPr lang="nl-NL" dirty="0" err="1"/>
              <a:t>ahead</a:t>
            </a:r>
            <a:endParaRPr lang="nl-NL" dirty="0"/>
          </a:p>
        </p:txBody>
      </p:sp>
      <p:sp>
        <p:nvSpPr>
          <p:cNvPr id="4" name="Slide Number Placeholder 3">
            <a:extLst>
              <a:ext uri="{FF2B5EF4-FFF2-40B4-BE49-F238E27FC236}">
                <a16:creationId xmlns:a16="http://schemas.microsoft.com/office/drawing/2014/main" id="{11A7BADD-DE9F-4D9A-8AEC-9E7904E732CC}"/>
              </a:ext>
            </a:extLst>
          </p:cNvPr>
          <p:cNvSpPr>
            <a:spLocks noGrp="1"/>
          </p:cNvSpPr>
          <p:nvPr>
            <p:ph type="sldNum" sz="quarter" idx="11"/>
          </p:nvPr>
        </p:nvSpPr>
        <p:spPr/>
        <p:txBody>
          <a:bodyPr/>
          <a:lstStyle/>
          <a:p>
            <a:pPr algn="r" defTabSz="1219170" fontAlgn="base">
              <a:spcBef>
                <a:spcPct val="0"/>
              </a:spcBef>
              <a:spcAft>
                <a:spcPct val="0"/>
              </a:spcAft>
            </a:pPr>
            <a:fld id="{F25965E0-7062-474C-8671-DB3A3CE669B0}" type="slidenum">
              <a:rPr lang="nl-NL">
                <a:solidFill>
                  <a:srgbClr val="005172"/>
                </a:solidFill>
              </a:rPr>
              <a:pPr algn="r" defTabSz="1219170" fontAlgn="base">
                <a:spcBef>
                  <a:spcPct val="0"/>
                </a:spcBef>
                <a:spcAft>
                  <a:spcPct val="0"/>
                </a:spcAft>
              </a:pPr>
              <a:t>39</a:t>
            </a:fld>
            <a:endParaRPr lang="nl-NL" dirty="0">
              <a:solidFill>
                <a:srgbClr val="005172"/>
              </a:solidFill>
            </a:endParaRPr>
          </a:p>
        </p:txBody>
      </p:sp>
    </p:spTree>
    <p:extLst>
      <p:ext uri="{BB962C8B-B14F-4D97-AF65-F5344CB8AC3E}">
        <p14:creationId xmlns:p14="http://schemas.microsoft.com/office/powerpoint/2010/main" val="2355255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7386-FFDB-4707-BF07-30203BBE208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B5F8157-A63F-4603-9175-D482AED1FA03}"/>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9B6DBD57-6D7C-4CBB-BD7C-CD63C0E03BCA}"/>
              </a:ext>
            </a:extLst>
          </p:cNvPr>
          <p:cNvSpPr>
            <a:spLocks noGrp="1"/>
          </p:cNvSpPr>
          <p:nvPr>
            <p:ph idx="13"/>
          </p:nvPr>
        </p:nvSpPr>
        <p:spPr/>
        <p:txBody>
          <a:bodyPr/>
          <a:lstStyle/>
          <a:p>
            <a:endParaRPr lang="en-GB"/>
          </a:p>
        </p:txBody>
      </p:sp>
      <p:pic>
        <p:nvPicPr>
          <p:cNvPr id="6" name="Picture 1" descr="A picture containing grass, mammal, green, animal&#10;&#10;Description automatically generated">
            <a:extLst>
              <a:ext uri="{FF2B5EF4-FFF2-40B4-BE49-F238E27FC236}">
                <a16:creationId xmlns:a16="http://schemas.microsoft.com/office/drawing/2014/main" id="{CAB4AB89-F3F7-4F4C-A9B3-321A72B8F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784" y="386478"/>
            <a:ext cx="5784850" cy="299085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image001">
            <a:extLst>
              <a:ext uri="{FF2B5EF4-FFF2-40B4-BE49-F238E27FC236}">
                <a16:creationId xmlns:a16="http://schemas.microsoft.com/office/drawing/2014/main" id="{8C7BCFCD-12CD-4BF3-B9F0-A89C6FDA95E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24192" y="1366291"/>
            <a:ext cx="3270283" cy="4463936"/>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Content Placeholder 4">
            <a:extLst>
              <a:ext uri="{FF2B5EF4-FFF2-40B4-BE49-F238E27FC236}">
                <a16:creationId xmlns:a16="http://schemas.microsoft.com/office/drawing/2014/main" id="{37F500FC-8649-4C09-A633-695FDE2A2613}"/>
              </a:ext>
            </a:extLst>
          </p:cNvPr>
          <p:cNvPicPr>
            <a:picLocks noChangeAspect="1"/>
          </p:cNvPicPr>
          <p:nvPr/>
        </p:nvPicPr>
        <p:blipFill>
          <a:blip r:embed="rId4"/>
          <a:stretch>
            <a:fillRect/>
          </a:stretch>
        </p:blipFill>
        <p:spPr bwMode="auto">
          <a:xfrm>
            <a:off x="2620025" y="3694778"/>
            <a:ext cx="4677600" cy="2631150"/>
          </a:xfrm>
          <a:prstGeom prst="rect">
            <a:avLst/>
          </a:prstGeom>
          <a:solidFill>
            <a:srgbClr val="92D050">
              <a:alpha val="38824"/>
            </a:srgbClr>
          </a:solidFill>
          <a:ln w="76200">
            <a:solidFill>
              <a:schemeClr val="bg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463919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BEE87D-32DE-477E-B57B-0C734575FE4E}"/>
              </a:ext>
            </a:extLst>
          </p:cNvPr>
          <p:cNvPicPr>
            <a:picLocks noChangeAspect="1"/>
          </p:cNvPicPr>
          <p:nvPr/>
        </p:nvPicPr>
        <p:blipFill>
          <a:blip r:embed="rId2"/>
          <a:stretch>
            <a:fillRect/>
          </a:stretch>
        </p:blipFill>
        <p:spPr>
          <a:xfrm>
            <a:off x="700338" y="921244"/>
            <a:ext cx="10584463" cy="5317121"/>
          </a:xfrm>
          <a:prstGeom prst="rect">
            <a:avLst/>
          </a:prstGeom>
        </p:spPr>
      </p:pic>
      <p:sp>
        <p:nvSpPr>
          <p:cNvPr id="3" name="Title 2">
            <a:extLst>
              <a:ext uri="{FF2B5EF4-FFF2-40B4-BE49-F238E27FC236}">
                <a16:creationId xmlns:a16="http://schemas.microsoft.com/office/drawing/2014/main" id="{3F963148-B8F2-4E55-8D82-FAAD9AF18011}"/>
              </a:ext>
            </a:extLst>
          </p:cNvPr>
          <p:cNvSpPr>
            <a:spLocks noGrp="1"/>
          </p:cNvSpPr>
          <p:nvPr>
            <p:ph type="title"/>
          </p:nvPr>
        </p:nvSpPr>
        <p:spPr>
          <a:xfrm>
            <a:off x="748800" y="224384"/>
            <a:ext cx="11107200" cy="705713"/>
          </a:xfrm>
        </p:spPr>
        <p:txBody>
          <a:bodyPr/>
          <a:lstStyle/>
          <a:p>
            <a:r>
              <a:rPr lang="nl-NL" dirty="0" err="1"/>
              <a:t>Key</a:t>
            </a:r>
            <a:r>
              <a:rPr lang="nl-NL" dirty="0"/>
              <a:t> </a:t>
            </a:r>
            <a:r>
              <a:rPr lang="nl-NL" dirty="0" err="1"/>
              <a:t>challenges</a:t>
            </a:r>
            <a:r>
              <a:rPr lang="nl-NL" dirty="0"/>
              <a:t> </a:t>
            </a:r>
            <a:r>
              <a:rPr lang="nl-NL" dirty="0" err="1"/>
              <a:t>ahead</a:t>
            </a:r>
            <a:endParaRPr lang="nl-NL" dirty="0"/>
          </a:p>
        </p:txBody>
      </p:sp>
      <p:sp>
        <p:nvSpPr>
          <p:cNvPr id="4" name="Slide Number Placeholder 3">
            <a:extLst>
              <a:ext uri="{FF2B5EF4-FFF2-40B4-BE49-F238E27FC236}">
                <a16:creationId xmlns:a16="http://schemas.microsoft.com/office/drawing/2014/main" id="{21D729CB-1820-4498-8505-BC5A58D46AC0}"/>
              </a:ext>
            </a:extLst>
          </p:cNvPr>
          <p:cNvSpPr>
            <a:spLocks noGrp="1"/>
          </p:cNvSpPr>
          <p:nvPr>
            <p:ph type="sldNum" sz="quarter" idx="11"/>
          </p:nvPr>
        </p:nvSpPr>
        <p:spPr/>
        <p:txBody>
          <a:bodyPr/>
          <a:lstStyle/>
          <a:p>
            <a:pPr algn="r" defTabSz="1219170" fontAlgn="base">
              <a:spcBef>
                <a:spcPct val="0"/>
              </a:spcBef>
              <a:spcAft>
                <a:spcPct val="0"/>
              </a:spcAft>
            </a:pPr>
            <a:fld id="{F25965E0-7062-474C-8671-DB3A3CE669B0}" type="slidenum">
              <a:rPr lang="nl-NL">
                <a:solidFill>
                  <a:srgbClr val="005172"/>
                </a:solidFill>
              </a:rPr>
              <a:pPr algn="r" defTabSz="1219170" fontAlgn="base">
                <a:spcBef>
                  <a:spcPct val="0"/>
                </a:spcBef>
                <a:spcAft>
                  <a:spcPct val="0"/>
                </a:spcAft>
              </a:pPr>
              <a:t>40</a:t>
            </a:fld>
            <a:endParaRPr lang="nl-NL" dirty="0">
              <a:solidFill>
                <a:srgbClr val="005172"/>
              </a:solidFill>
            </a:endParaRPr>
          </a:p>
        </p:txBody>
      </p:sp>
      <p:pic>
        <p:nvPicPr>
          <p:cNvPr id="6" name="Picture 5">
            <a:extLst>
              <a:ext uri="{FF2B5EF4-FFF2-40B4-BE49-F238E27FC236}">
                <a16:creationId xmlns:a16="http://schemas.microsoft.com/office/drawing/2014/main" id="{AB0196CE-2BA7-4F87-A1A0-1CB8790C0592}"/>
              </a:ext>
            </a:extLst>
          </p:cNvPr>
          <p:cNvPicPr>
            <a:picLocks noChangeAspect="1"/>
          </p:cNvPicPr>
          <p:nvPr/>
        </p:nvPicPr>
        <p:blipFill>
          <a:blip r:embed="rId3"/>
          <a:stretch>
            <a:fillRect/>
          </a:stretch>
        </p:blipFill>
        <p:spPr>
          <a:xfrm>
            <a:off x="5274124" y="2835759"/>
            <a:ext cx="6791440" cy="3891968"/>
          </a:xfrm>
          <a:prstGeom prst="rect">
            <a:avLst/>
          </a:prstGeom>
        </p:spPr>
      </p:pic>
      <p:sp>
        <p:nvSpPr>
          <p:cNvPr id="2" name="Text Placeholder 1">
            <a:extLst>
              <a:ext uri="{FF2B5EF4-FFF2-40B4-BE49-F238E27FC236}">
                <a16:creationId xmlns:a16="http://schemas.microsoft.com/office/drawing/2014/main" id="{F8362AA8-8E6F-4755-A91D-367E277AB952}"/>
              </a:ext>
            </a:extLst>
          </p:cNvPr>
          <p:cNvSpPr>
            <a:spLocks noGrp="1"/>
          </p:cNvSpPr>
          <p:nvPr>
            <p:ph type="body" sz="quarter" idx="10"/>
          </p:nvPr>
        </p:nvSpPr>
        <p:spPr>
          <a:xfrm>
            <a:off x="5232248" y="2292870"/>
            <a:ext cx="6791440" cy="619668"/>
          </a:xfrm>
        </p:spPr>
        <p:txBody>
          <a:bodyPr>
            <a:normAutofit fontScale="70000" lnSpcReduction="20000"/>
          </a:bodyPr>
          <a:lstStyle/>
          <a:p>
            <a:pPr>
              <a:buFont typeface="Arial" panose="020B0604020202020204" pitchFamily="34" charset="0"/>
              <a:buChar char="•"/>
            </a:pPr>
            <a:r>
              <a:rPr lang="nl-NL" sz="1600" b="1" dirty="0">
                <a:solidFill>
                  <a:schemeClr val="accent6"/>
                </a:solidFill>
              </a:rPr>
              <a:t>Livestock </a:t>
            </a:r>
            <a:r>
              <a:rPr lang="nl-NL" sz="1600" b="1" dirty="0" err="1">
                <a:solidFill>
                  <a:schemeClr val="accent6"/>
                </a:solidFill>
              </a:rPr>
              <a:t>farming</a:t>
            </a:r>
            <a:r>
              <a:rPr lang="nl-NL" sz="1600" b="1" dirty="0">
                <a:solidFill>
                  <a:schemeClr val="accent6"/>
                </a:solidFill>
              </a:rPr>
              <a:t> </a:t>
            </a:r>
            <a:r>
              <a:rPr lang="nl-NL" sz="1600" b="1" dirty="0" err="1">
                <a:solidFill>
                  <a:schemeClr val="accent6"/>
                </a:solidFill>
              </a:rPr>
              <a:t>contributes</a:t>
            </a:r>
            <a:r>
              <a:rPr lang="nl-NL" sz="1600" b="1" dirty="0">
                <a:solidFill>
                  <a:schemeClr val="accent6"/>
                </a:solidFill>
              </a:rPr>
              <a:t> 60% to GHG </a:t>
            </a:r>
            <a:r>
              <a:rPr lang="nl-NL" sz="1600" b="1" dirty="0" err="1">
                <a:solidFill>
                  <a:schemeClr val="accent6"/>
                </a:solidFill>
              </a:rPr>
              <a:t>emissions</a:t>
            </a:r>
            <a:r>
              <a:rPr lang="nl-NL" sz="1600" b="1" dirty="0">
                <a:solidFill>
                  <a:schemeClr val="accent6"/>
                </a:solidFill>
              </a:rPr>
              <a:t> </a:t>
            </a:r>
            <a:r>
              <a:rPr lang="nl-NL" sz="1600" b="1" dirty="0" err="1">
                <a:solidFill>
                  <a:schemeClr val="accent6"/>
                </a:solidFill>
              </a:rPr>
              <a:t>originating</a:t>
            </a:r>
            <a:r>
              <a:rPr lang="nl-NL" sz="1600" b="1" dirty="0">
                <a:solidFill>
                  <a:schemeClr val="accent6"/>
                </a:solidFill>
              </a:rPr>
              <a:t> </a:t>
            </a:r>
            <a:r>
              <a:rPr lang="nl-NL" sz="1600" b="1" dirty="0" err="1">
                <a:solidFill>
                  <a:schemeClr val="accent6"/>
                </a:solidFill>
              </a:rPr>
              <a:t>from</a:t>
            </a:r>
            <a:r>
              <a:rPr lang="nl-NL" sz="1600" b="1" dirty="0">
                <a:solidFill>
                  <a:schemeClr val="accent6"/>
                </a:solidFill>
              </a:rPr>
              <a:t> </a:t>
            </a:r>
            <a:r>
              <a:rPr lang="nl-NL" sz="1600" b="1" dirty="0" err="1">
                <a:solidFill>
                  <a:schemeClr val="accent6"/>
                </a:solidFill>
              </a:rPr>
              <a:t>agriculture</a:t>
            </a:r>
            <a:r>
              <a:rPr lang="nl-NL" sz="1600" b="1" dirty="0">
                <a:solidFill>
                  <a:schemeClr val="accent6"/>
                </a:solidFill>
              </a:rPr>
              <a:t> (10% of </a:t>
            </a:r>
            <a:r>
              <a:rPr lang="nl-NL" sz="1600" b="1" dirty="0" err="1">
                <a:solidFill>
                  <a:schemeClr val="accent6"/>
                </a:solidFill>
              </a:rPr>
              <a:t>world</a:t>
            </a:r>
            <a:r>
              <a:rPr lang="nl-NL" sz="1600" b="1" dirty="0">
                <a:solidFill>
                  <a:schemeClr val="accent6"/>
                </a:solidFill>
              </a:rPr>
              <a:t> </a:t>
            </a:r>
            <a:r>
              <a:rPr lang="nl-NL" sz="1600" b="1" dirty="0" err="1">
                <a:solidFill>
                  <a:schemeClr val="accent6"/>
                </a:solidFill>
              </a:rPr>
              <a:t>total</a:t>
            </a:r>
            <a:r>
              <a:rPr lang="nl-NL" sz="1600" b="1" dirty="0">
                <a:solidFill>
                  <a:schemeClr val="accent6"/>
                </a:solidFill>
              </a:rPr>
              <a:t>)</a:t>
            </a:r>
          </a:p>
        </p:txBody>
      </p:sp>
      <p:sp>
        <p:nvSpPr>
          <p:cNvPr id="9" name="TextBox 8">
            <a:extLst>
              <a:ext uri="{FF2B5EF4-FFF2-40B4-BE49-F238E27FC236}">
                <a16:creationId xmlns:a16="http://schemas.microsoft.com/office/drawing/2014/main" id="{68ACAF7D-90A3-4E28-8DEF-D73DB65D1921}"/>
              </a:ext>
            </a:extLst>
          </p:cNvPr>
          <p:cNvSpPr txBox="1"/>
          <p:nvPr/>
        </p:nvSpPr>
        <p:spPr>
          <a:xfrm>
            <a:off x="3022764" y="6529051"/>
            <a:ext cx="5321984" cy="235898"/>
          </a:xfrm>
          <a:prstGeom prst="rect">
            <a:avLst/>
          </a:prstGeom>
          <a:noFill/>
        </p:spPr>
        <p:txBody>
          <a:bodyPr wrap="square" rtlCol="0">
            <a:spAutoFit/>
          </a:bodyPr>
          <a:lstStyle/>
          <a:p>
            <a:pPr defTabSz="1219170" fontAlgn="base">
              <a:spcBef>
                <a:spcPct val="0"/>
              </a:spcBef>
              <a:spcAft>
                <a:spcPct val="0"/>
              </a:spcAft>
            </a:pPr>
            <a:r>
              <a:rPr lang="en-US" sz="933" dirty="0">
                <a:solidFill>
                  <a:srgbClr val="005172"/>
                </a:solidFill>
                <a:latin typeface="Verdana" pitchFamily="34" charset="0"/>
              </a:rPr>
              <a:t>Source/based on: </a:t>
            </a:r>
            <a:r>
              <a:rPr lang="en-US" sz="933" dirty="0" err="1">
                <a:solidFill>
                  <a:srgbClr val="005172"/>
                </a:solidFill>
                <a:latin typeface="Verdana" pitchFamily="34" charset="0"/>
              </a:rPr>
              <a:t>Peyraud</a:t>
            </a:r>
            <a:r>
              <a:rPr lang="en-US" sz="933" dirty="0">
                <a:solidFill>
                  <a:srgbClr val="005172"/>
                </a:solidFill>
                <a:latin typeface="Verdana" pitchFamily="34" charset="0"/>
              </a:rPr>
              <a:t> and MacLeod (2020) Study on the future of EU livestock</a:t>
            </a:r>
          </a:p>
        </p:txBody>
      </p:sp>
    </p:spTree>
    <p:extLst>
      <p:ext uri="{BB962C8B-B14F-4D97-AF65-F5344CB8AC3E}">
        <p14:creationId xmlns:p14="http://schemas.microsoft.com/office/powerpoint/2010/main" val="1431108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spcAft>
                <a:spcPts val="1200"/>
              </a:spcAft>
              <a:buFont typeface="+mj-lt"/>
              <a:buAutoNum type="arabicPeriod"/>
            </a:pPr>
            <a:r>
              <a:rPr lang="en-US" dirty="0"/>
              <a:t>In face of societal demands, is it still legitimate to talk about livestock? </a:t>
            </a:r>
          </a:p>
          <a:p>
            <a:pPr lvl="1">
              <a:spcBef>
                <a:spcPts val="0"/>
              </a:spcBef>
              <a:spcAft>
                <a:spcPts val="1200"/>
              </a:spcAft>
              <a:buFont typeface="Wingdings" panose="05000000000000000000" pitchFamily="2" charset="2"/>
              <a:buChar char="Ø"/>
            </a:pPr>
            <a:r>
              <a:rPr lang="en-IE" b="1" dirty="0">
                <a:ea typeface="Calibri" panose="020F0502020204030204" pitchFamily="34" charset="0"/>
                <a:cs typeface="Times New Roman" panose="02020603050405020304" pitchFamily="18" charset="0"/>
              </a:rPr>
              <a:t>Animal products provide 50% of protein intake in EU diet</a:t>
            </a:r>
            <a:r>
              <a:rPr lang="en-IE" dirty="0">
                <a:ea typeface="Calibri" panose="020F0502020204030204" pitchFamily="34" charset="0"/>
                <a:cs typeface="Times New Roman" panose="02020603050405020304" pitchFamily="18" charset="0"/>
              </a:rPr>
              <a:t>. Animal based food are a unique source of or are very rich in several micro nutrients (B12, A, B3, B6 and D, zinc, selenium, calcium, phosphorus and iron) and various bioactive components (e.g. taurine) important for cognitive functions</a:t>
            </a:r>
            <a:endParaRPr lang="en-US" dirty="0"/>
          </a:p>
          <a:p>
            <a:pPr marL="457200" indent="-457200">
              <a:spcAft>
                <a:spcPts val="1200"/>
              </a:spcAft>
              <a:buFont typeface="+mj-lt"/>
              <a:buAutoNum type="arabicPeriod"/>
            </a:pPr>
            <a:r>
              <a:rPr lang="en-US" dirty="0"/>
              <a:t>What’s the problem with livestock?</a:t>
            </a:r>
          </a:p>
          <a:p>
            <a:pPr lvl="1">
              <a:spcBef>
                <a:spcPts val="0"/>
              </a:spcBef>
              <a:spcAft>
                <a:spcPts val="1200"/>
              </a:spcAft>
              <a:buFont typeface="Wingdings" panose="05000000000000000000" pitchFamily="2" charset="2"/>
              <a:buChar char="Ø"/>
            </a:pPr>
            <a:r>
              <a:rPr lang="en-US" dirty="0"/>
              <a:t>Environment (soil, water &amp; air), climate (GHG &amp; methane), health (chronic diseases, cancer), animal welfare</a:t>
            </a:r>
          </a:p>
          <a:p>
            <a:pPr marL="457200" indent="-457200">
              <a:spcAft>
                <a:spcPts val="1200"/>
              </a:spcAft>
              <a:buFont typeface="+mj-lt"/>
              <a:buAutoNum type="arabicPeriod"/>
            </a:pPr>
            <a:r>
              <a:rPr lang="en-US" dirty="0"/>
              <a:t>Can livestock be sustainable? Yes</a:t>
            </a:r>
          </a:p>
          <a:p>
            <a:pPr marL="457200" indent="-457200">
              <a:spcAft>
                <a:spcPts val="1200"/>
              </a:spcAft>
              <a:buFont typeface="+mj-lt"/>
              <a:buAutoNum type="arabicPeriod"/>
            </a:pPr>
            <a:r>
              <a:rPr lang="en-US" dirty="0"/>
              <a:t>Can the CAP (Common Agricultural Policy) help? Yes</a:t>
            </a:r>
          </a:p>
        </p:txBody>
      </p:sp>
      <p:sp>
        <p:nvSpPr>
          <p:cNvPr id="3" name="Title 2"/>
          <p:cNvSpPr>
            <a:spLocks noGrp="1"/>
          </p:cNvSpPr>
          <p:nvPr>
            <p:ph type="title"/>
          </p:nvPr>
        </p:nvSpPr>
        <p:spPr>
          <a:xfrm>
            <a:off x="970722" y="482860"/>
            <a:ext cx="10515600" cy="841115"/>
          </a:xfrm>
        </p:spPr>
        <p:txBody>
          <a:bodyPr/>
          <a:lstStyle/>
          <a:p>
            <a:r>
              <a:rPr lang="en-US" dirty="0"/>
              <a:t>Livestock sustainability</a:t>
            </a:r>
            <a:endParaRPr lang="en-IE" dirty="0"/>
          </a:p>
        </p:txBody>
      </p:sp>
    </p:spTree>
    <p:extLst>
      <p:ext uri="{BB962C8B-B14F-4D97-AF65-F5344CB8AC3E}">
        <p14:creationId xmlns:p14="http://schemas.microsoft.com/office/powerpoint/2010/main" val="2606041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96440"/>
            <a:ext cx="7191375" cy="4358927"/>
          </a:xfrm>
        </p:spPr>
        <p:txBody>
          <a:bodyPr/>
          <a:lstStyle/>
          <a:p>
            <a:pPr>
              <a:lnSpc>
                <a:spcPct val="107000"/>
              </a:lnSpc>
            </a:pPr>
            <a:r>
              <a:rPr lang="en-GB" dirty="0">
                <a:latin typeface="Calibri" panose="020F0502020204030204" pitchFamily="34" charset="0"/>
                <a:ea typeface="Calibri" panose="020F0502020204030204" pitchFamily="34" charset="0"/>
                <a:cs typeface="Times New Roman" panose="02020603050405020304" pitchFamily="18" charset="0"/>
              </a:rPr>
              <a:t>Animals </a:t>
            </a:r>
            <a:r>
              <a:rPr lang="en-GB" b="1" dirty="0">
                <a:latin typeface="Calibri" panose="020F0502020204030204" pitchFamily="34" charset="0"/>
                <a:ea typeface="Calibri" panose="020F0502020204030204" pitchFamily="34" charset="0"/>
                <a:cs typeface="Times New Roman" panose="02020603050405020304" pitchFamily="18" charset="0"/>
              </a:rPr>
              <a:t>convert nonedible biomass</a:t>
            </a:r>
            <a:r>
              <a:rPr lang="en-GB" dirty="0">
                <a:latin typeface="Calibri" panose="020F0502020204030204" pitchFamily="34" charset="0"/>
                <a:ea typeface="Calibri" panose="020F0502020204030204" pitchFamily="34" charset="0"/>
                <a:cs typeface="Times New Roman" panose="02020603050405020304" pitchFamily="18" charset="0"/>
              </a:rPr>
              <a:t> into highly nutritious food for humans. At world level, only </a:t>
            </a:r>
            <a:r>
              <a:rPr lang="en-GB"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14%</a:t>
            </a:r>
            <a:r>
              <a:rPr lang="en-GB" dirty="0">
                <a:latin typeface="Calibri" panose="020F0502020204030204" pitchFamily="34" charset="0"/>
                <a:ea typeface="Calibri" panose="020F0502020204030204" pitchFamily="34" charset="0"/>
                <a:cs typeface="Times New Roman" panose="02020603050405020304" pitchFamily="18" charset="0"/>
              </a:rPr>
              <a:t> of dry matter ingested by livestock is edible to humans (</a:t>
            </a:r>
            <a:r>
              <a:rPr lang="en-GB" b="1" dirty="0">
                <a:latin typeface="Calibri" panose="020F0502020204030204" pitchFamily="34" charset="0"/>
                <a:ea typeface="Calibri" panose="020F0502020204030204" pitchFamily="34" charset="0"/>
                <a:cs typeface="Times New Roman" panose="02020603050405020304" pitchFamily="18" charset="0"/>
              </a:rPr>
              <a:t>86% is grass and crop residues</a:t>
            </a:r>
            <a:r>
              <a:rPr lang="en-GB" dirty="0">
                <a:latin typeface="Calibri" panose="020F0502020204030204" pitchFamily="34" charset="0"/>
                <a:ea typeface="Calibri" panose="020F0502020204030204" pitchFamily="34" charset="0"/>
                <a:cs typeface="Times New Roman" panose="02020603050405020304" pitchFamily="18" charset="0"/>
              </a:rPr>
              <a:t>).</a:t>
            </a:r>
            <a:endParaRPr lang="fr-B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GB" dirty="0">
                <a:latin typeface="Calibri" panose="020F0502020204030204" pitchFamily="34" charset="0"/>
                <a:ea typeface="Calibri" panose="020F0502020204030204" pitchFamily="34" charset="0"/>
                <a:cs typeface="Times New Roman" panose="02020603050405020304" pitchFamily="18" charset="0"/>
              </a:rPr>
              <a:t>Livestock farming produces food on </a:t>
            </a:r>
            <a:r>
              <a:rPr lang="en-GB"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57%</a:t>
            </a:r>
            <a:r>
              <a:rPr lang="en-GB" b="1" dirty="0">
                <a:latin typeface="Calibri" panose="020F0502020204030204" pitchFamily="34" charset="0"/>
                <a:ea typeface="Calibri" panose="020F0502020204030204" pitchFamily="34" charset="0"/>
                <a:cs typeface="Times New Roman" panose="02020603050405020304" pitchFamily="18" charset="0"/>
              </a:rPr>
              <a:t> of land that cannot be used for crops</a:t>
            </a:r>
            <a:r>
              <a:rPr lang="en-GB" dirty="0">
                <a:latin typeface="Calibri" panose="020F0502020204030204" pitchFamily="34" charset="0"/>
                <a:ea typeface="Calibri" panose="020F0502020204030204" pitchFamily="34" charset="0"/>
                <a:cs typeface="Times New Roman" panose="02020603050405020304" pitchFamily="18" charset="0"/>
              </a:rPr>
              <a:t> (marginal land).</a:t>
            </a:r>
            <a:endParaRPr lang="fr-B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GB" dirty="0">
                <a:latin typeface="Calibri" panose="020F0502020204030204" pitchFamily="34" charset="0"/>
                <a:ea typeface="Calibri" panose="020F0502020204030204" pitchFamily="34" charset="0"/>
                <a:cs typeface="Times New Roman" panose="02020603050405020304" pitchFamily="18" charset="0"/>
              </a:rPr>
              <a:t>Livestock farming ensures rural vitality and economic activity i</a:t>
            </a:r>
            <a:r>
              <a:rPr lang="en-IE" dirty="0">
                <a:latin typeface="Calibri" panose="020F0502020204030204" pitchFamily="34" charset="0"/>
                <a:ea typeface="Calibri" panose="020F0502020204030204" pitchFamily="34" charset="0"/>
                <a:cs typeface="Times New Roman" panose="02020603050405020304" pitchFamily="18" charset="0"/>
              </a:rPr>
              <a:t>n regions where it is the </a:t>
            </a:r>
            <a:r>
              <a:rPr lang="en-IE" b="1" dirty="0">
                <a:latin typeface="Calibri" panose="020F0502020204030204" pitchFamily="34" charset="0"/>
                <a:ea typeface="Calibri" panose="020F0502020204030204" pitchFamily="34" charset="0"/>
                <a:cs typeface="Times New Roman" panose="02020603050405020304" pitchFamily="18" charset="0"/>
              </a:rPr>
              <a:t>only sustainable economic activity</a:t>
            </a:r>
            <a:r>
              <a:rPr lang="en-IE" dirty="0">
                <a:latin typeface="Calibri" panose="020F0502020204030204" pitchFamily="34" charset="0"/>
                <a:ea typeface="Calibri" panose="020F0502020204030204" pitchFamily="34" charset="0"/>
                <a:cs typeface="Times New Roman" panose="02020603050405020304" pitchFamily="18" charset="0"/>
              </a:rPr>
              <a:t> and crop farming is not possible due to soil/climatic conditions.</a:t>
            </a:r>
            <a:endParaRPr lang="fr-BE"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p:txBody>
          <a:bodyPr/>
          <a:lstStyle/>
          <a:p>
            <a:r>
              <a:rPr lang="en-IE" dirty="0"/>
              <a:t>Livestock positive externalities</a:t>
            </a:r>
          </a:p>
        </p:txBody>
      </p:sp>
      <p:pic>
        <p:nvPicPr>
          <p:cNvPr id="4" name="Picture 3" descr="https://ars.els-cdn.com/content/image/1-s2.0-S2211912419300525-gr2_lr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9575" y="1997335"/>
            <a:ext cx="3806348" cy="2755640"/>
          </a:xfrm>
          <a:prstGeom prst="rect">
            <a:avLst/>
          </a:prstGeom>
          <a:noFill/>
          <a:ln>
            <a:noFill/>
          </a:ln>
        </p:spPr>
      </p:pic>
    </p:spTree>
    <p:extLst>
      <p:ext uri="{BB962C8B-B14F-4D97-AF65-F5344CB8AC3E}">
        <p14:creationId xmlns:p14="http://schemas.microsoft.com/office/powerpoint/2010/main" val="2071732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A1320C-7361-480A-9E7D-92CE5C0009E7}"/>
              </a:ext>
            </a:extLst>
          </p:cNvPr>
          <p:cNvSpPr txBox="1">
            <a:spLocks/>
          </p:cNvSpPr>
          <p:nvPr/>
        </p:nvSpPr>
        <p:spPr>
          <a:xfrm>
            <a:off x="2063552" y="1268760"/>
            <a:ext cx="5649912" cy="45720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US" b="1"/>
              <a:t>EU outlook 2025 by DG AGRI</a:t>
            </a:r>
            <a:endParaRPr lang="en-US" b="1" dirty="0"/>
          </a:p>
        </p:txBody>
      </p:sp>
      <p:sp>
        <p:nvSpPr>
          <p:cNvPr id="6" name="Content Placeholder 2">
            <a:extLst>
              <a:ext uri="{FF2B5EF4-FFF2-40B4-BE49-F238E27FC236}">
                <a16:creationId xmlns:a16="http://schemas.microsoft.com/office/drawing/2014/main" id="{CEC810C2-D33A-4595-8E2F-9EB03C17261D}"/>
              </a:ext>
            </a:extLst>
          </p:cNvPr>
          <p:cNvSpPr txBox="1">
            <a:spLocks/>
          </p:cNvSpPr>
          <p:nvPr/>
        </p:nvSpPr>
        <p:spPr>
          <a:xfrm>
            <a:off x="2113544" y="1916832"/>
            <a:ext cx="8158920" cy="3962400"/>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chemeClr val="bg1">
                    <a:lumMod val="50000"/>
                  </a:schemeClr>
                </a:solidFill>
              </a:rPr>
              <a:t>In 2025 Cattle will be </a:t>
            </a:r>
            <a:r>
              <a:rPr lang="en-US" sz="2000" b="1">
                <a:solidFill>
                  <a:schemeClr val="bg1">
                    <a:lumMod val="50000"/>
                  </a:schemeClr>
                </a:solidFill>
              </a:rPr>
              <a:t>50%</a:t>
            </a:r>
            <a:r>
              <a:rPr lang="en-US" sz="2000">
                <a:solidFill>
                  <a:schemeClr val="bg1">
                    <a:lumMod val="50000"/>
                  </a:schemeClr>
                </a:solidFill>
              </a:rPr>
              <a:t> </a:t>
            </a:r>
            <a:r>
              <a:rPr lang="en-US" sz="2000">
                <a:solidFill>
                  <a:srgbClr val="FF0000"/>
                </a:solidFill>
              </a:rPr>
              <a:t>(↑)</a:t>
            </a:r>
            <a:r>
              <a:rPr lang="en-US" sz="2000">
                <a:solidFill>
                  <a:schemeClr val="tx1"/>
                </a:solidFill>
              </a:rPr>
              <a:t> </a:t>
            </a:r>
            <a:r>
              <a:rPr lang="en-US" sz="2000">
                <a:solidFill>
                  <a:schemeClr val="bg1">
                    <a:lumMod val="50000"/>
                  </a:schemeClr>
                </a:solidFill>
              </a:rPr>
              <a:t>of total EU agriculture GHG emissions</a:t>
            </a:r>
          </a:p>
          <a:p>
            <a:r>
              <a:rPr lang="en-US" sz="2000">
                <a:solidFill>
                  <a:schemeClr val="bg1">
                    <a:lumMod val="50000"/>
                  </a:schemeClr>
                </a:solidFill>
              </a:rPr>
              <a:t>Dairy sector emission will be responsible for </a:t>
            </a:r>
            <a:r>
              <a:rPr lang="en-US" sz="2000" b="1">
                <a:solidFill>
                  <a:schemeClr val="bg1">
                    <a:lumMod val="50000"/>
                  </a:schemeClr>
                </a:solidFill>
              </a:rPr>
              <a:t>30%</a:t>
            </a:r>
            <a:r>
              <a:rPr lang="en-US" sz="2000">
                <a:solidFill>
                  <a:schemeClr val="bg1">
                    <a:lumMod val="50000"/>
                  </a:schemeClr>
                </a:solidFill>
              </a:rPr>
              <a:t> </a:t>
            </a:r>
            <a:r>
              <a:rPr lang="en-US" sz="2000">
                <a:solidFill>
                  <a:srgbClr val="FF0000"/>
                </a:solidFill>
              </a:rPr>
              <a:t>(↑)</a:t>
            </a:r>
            <a:r>
              <a:rPr lang="en-US" sz="2000">
                <a:solidFill>
                  <a:schemeClr val="tx1"/>
                </a:solidFill>
              </a:rPr>
              <a:t> </a:t>
            </a:r>
            <a:endParaRPr lang="en-US" sz="2000" b="1">
              <a:solidFill>
                <a:schemeClr val="tx1"/>
              </a:solidFill>
            </a:endParaRPr>
          </a:p>
          <a:p>
            <a:r>
              <a:rPr lang="en-US" sz="2000">
                <a:solidFill>
                  <a:schemeClr val="bg1">
                    <a:lumMod val="50000"/>
                  </a:schemeClr>
                </a:solidFill>
              </a:rPr>
              <a:t>Compared to 2013 cattle total GHG emissions expected to </a:t>
            </a:r>
            <a:r>
              <a:rPr lang="en-US" sz="2000" b="1">
                <a:solidFill>
                  <a:schemeClr val="bg1">
                    <a:lumMod val="50000"/>
                  </a:schemeClr>
                </a:solidFill>
              </a:rPr>
              <a:t>decrease 5%</a:t>
            </a:r>
            <a:r>
              <a:rPr lang="en-US" sz="2000">
                <a:solidFill>
                  <a:schemeClr val="bg1">
                    <a:lumMod val="50000"/>
                  </a:schemeClr>
                </a:solidFill>
              </a:rPr>
              <a:t> </a:t>
            </a:r>
            <a:r>
              <a:rPr lang="en-US" sz="2000">
                <a:solidFill>
                  <a:srgbClr val="00B050"/>
                </a:solidFill>
              </a:rPr>
              <a:t>(↓)</a:t>
            </a:r>
          </a:p>
          <a:p>
            <a:r>
              <a:rPr lang="en-US" sz="2000">
                <a:solidFill>
                  <a:schemeClr val="bg1">
                    <a:lumMod val="50000"/>
                  </a:schemeClr>
                </a:solidFill>
              </a:rPr>
              <a:t>Milk yield per cow predicted to keep increasing </a:t>
            </a:r>
          </a:p>
          <a:p>
            <a:r>
              <a:rPr lang="en-US" sz="2000">
                <a:solidFill>
                  <a:schemeClr val="bg1">
                    <a:lumMod val="50000"/>
                  </a:schemeClr>
                </a:solidFill>
              </a:rPr>
              <a:t>Compared to 2013, GHG emissions per cow predicted to </a:t>
            </a:r>
            <a:r>
              <a:rPr lang="en-US" sz="2000" b="1">
                <a:solidFill>
                  <a:schemeClr val="bg1">
                    <a:lumMod val="50000"/>
                  </a:schemeClr>
                </a:solidFill>
              </a:rPr>
              <a:t>increase 4%</a:t>
            </a:r>
            <a:r>
              <a:rPr lang="en-US" sz="2000">
                <a:solidFill>
                  <a:schemeClr val="bg1">
                    <a:lumMod val="50000"/>
                  </a:schemeClr>
                </a:solidFill>
              </a:rPr>
              <a:t> </a:t>
            </a:r>
            <a:r>
              <a:rPr lang="en-US" sz="2000">
                <a:solidFill>
                  <a:srgbClr val="FF0000"/>
                </a:solidFill>
              </a:rPr>
              <a:t>(↑)</a:t>
            </a:r>
            <a:r>
              <a:rPr lang="en-US" sz="2000">
                <a:solidFill>
                  <a:schemeClr val="tx1"/>
                </a:solidFill>
              </a:rPr>
              <a:t> </a:t>
            </a:r>
            <a:r>
              <a:rPr lang="en-US" sz="2000">
                <a:solidFill>
                  <a:schemeClr val="bg1">
                    <a:lumMod val="50000"/>
                  </a:schemeClr>
                </a:solidFill>
              </a:rPr>
              <a:t>(especially methane </a:t>
            </a:r>
            <a:r>
              <a:rPr lang="en-US" sz="2000" b="1">
                <a:solidFill>
                  <a:schemeClr val="bg1">
                    <a:lumMod val="50000"/>
                  </a:schemeClr>
                </a:solidFill>
              </a:rPr>
              <a:t>6% </a:t>
            </a:r>
            <a:r>
              <a:rPr lang="en-US" sz="2000">
                <a:solidFill>
                  <a:srgbClr val="FF0000"/>
                </a:solidFill>
              </a:rPr>
              <a:t>(↑)</a:t>
            </a:r>
            <a:r>
              <a:rPr lang="en-US" sz="2000">
                <a:solidFill>
                  <a:schemeClr val="bg1">
                    <a:lumMod val="50000"/>
                  </a:schemeClr>
                </a:solidFill>
              </a:rPr>
              <a:t>)</a:t>
            </a:r>
          </a:p>
          <a:p>
            <a:r>
              <a:rPr lang="en-US" sz="2000">
                <a:solidFill>
                  <a:schemeClr val="bg1">
                    <a:lumMod val="50000"/>
                  </a:schemeClr>
                </a:solidFill>
              </a:rPr>
              <a:t>Nitrous oxide and ammonia emissions expected to increase less because of changing manure management technologies</a:t>
            </a:r>
            <a:endParaRPr lang="en-US" sz="2000" dirty="0">
              <a:solidFill>
                <a:schemeClr val="bg1">
                  <a:lumMod val="50000"/>
                </a:schemeClr>
              </a:solidFill>
            </a:endParaRPr>
          </a:p>
        </p:txBody>
      </p:sp>
      <p:sp>
        <p:nvSpPr>
          <p:cNvPr id="7" name="Rectangle 6">
            <a:extLst>
              <a:ext uri="{FF2B5EF4-FFF2-40B4-BE49-F238E27FC236}">
                <a16:creationId xmlns:a16="http://schemas.microsoft.com/office/drawing/2014/main" id="{00E76604-B0D8-4F40-8BE1-8B43626A3271}"/>
              </a:ext>
            </a:extLst>
          </p:cNvPr>
          <p:cNvSpPr/>
          <p:nvPr/>
        </p:nvSpPr>
        <p:spPr>
          <a:xfrm>
            <a:off x="1741876" y="6171334"/>
            <a:ext cx="6490800" cy="369332"/>
          </a:xfrm>
          <a:prstGeom prst="rect">
            <a:avLst/>
          </a:prstGeom>
        </p:spPr>
        <p:txBody>
          <a:bodyPr wrap="square">
            <a:spAutoFit/>
          </a:bodyPr>
          <a:lstStyle/>
          <a:p>
            <a:pPr eaLnBrk="1" fontAlgn="auto" hangingPunct="1">
              <a:spcBef>
                <a:spcPts val="0"/>
              </a:spcBef>
              <a:spcAft>
                <a:spcPts val="0"/>
              </a:spcAft>
              <a:defRPr/>
            </a:pPr>
            <a:r>
              <a:rPr lang="en-GB" sz="900" dirty="0">
                <a:solidFill>
                  <a:srgbClr val="0070C0"/>
                </a:solidFill>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https://ec.europa.eu/agriculture/sites/agriculture/files/markets-and-prices/medium-term-outlook/2015/fullrep_en.pdf</a:t>
            </a:r>
            <a:endParaRPr lang="en-GB" sz="900" dirty="0">
              <a:solidFill>
                <a:srgbClr val="0070C0"/>
              </a:solidFill>
              <a:latin typeface="Arial" panose="020B0604020202020204" pitchFamily="34" charset="0"/>
              <a:ea typeface="+mn-ea"/>
              <a:cs typeface="Arial" panose="020B0604020202020204" pitchFamily="34" charset="0"/>
            </a:endParaRPr>
          </a:p>
          <a:p>
            <a:pPr eaLnBrk="1" fontAlgn="auto" hangingPunct="1">
              <a:spcBef>
                <a:spcPts val="0"/>
              </a:spcBef>
              <a:spcAft>
                <a:spcPts val="0"/>
              </a:spcAft>
              <a:defRPr/>
            </a:pPr>
            <a:endParaRPr lang="en-GB" sz="900" dirty="0">
              <a:solidFill>
                <a:srgbClr val="0070C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052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496441"/>
            <a:ext cx="10905699" cy="2883054"/>
          </a:xfrm>
        </p:spPr>
        <p:txBody>
          <a:bodyPr/>
          <a:lstStyle/>
          <a:p>
            <a:pPr>
              <a:lnSpc>
                <a:spcPct val="107000"/>
              </a:lnSpc>
            </a:pPr>
            <a:r>
              <a:rPr lang="en-IE" dirty="0">
                <a:latin typeface="Calibri" panose="020F0502020204030204" pitchFamily="34" charset="0"/>
                <a:ea typeface="Calibri" panose="020F0502020204030204" pitchFamily="34" charset="0"/>
                <a:cs typeface="Times New Roman" panose="02020603050405020304" pitchFamily="18" charset="0"/>
              </a:rPr>
              <a:t>From an economic point of view, livestock is crucial for EU agriculture. In 2017, it represented </a:t>
            </a:r>
            <a:r>
              <a:rPr lang="en-IE"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40%</a:t>
            </a:r>
            <a:r>
              <a:rPr lang="en-IE" b="1" dirty="0">
                <a:latin typeface="Calibri" panose="020F0502020204030204" pitchFamily="34" charset="0"/>
                <a:ea typeface="Calibri" panose="020F0502020204030204" pitchFamily="34" charset="0"/>
                <a:cs typeface="Times New Roman" panose="02020603050405020304" pitchFamily="18" charset="0"/>
              </a:rPr>
              <a:t> of the total agriculture value</a:t>
            </a:r>
            <a:r>
              <a:rPr lang="en-IE" dirty="0">
                <a:latin typeface="Calibri" panose="020F0502020204030204" pitchFamily="34" charset="0"/>
                <a:ea typeface="Calibri" panose="020F0502020204030204" pitchFamily="34" charset="0"/>
                <a:cs typeface="Times New Roman" panose="02020603050405020304" pitchFamily="18" charset="0"/>
              </a:rPr>
              <a:t> and </a:t>
            </a:r>
            <a:r>
              <a:rPr lang="en-GB" dirty="0">
                <a:latin typeface="Calibri" panose="020F0502020204030204" pitchFamily="34" charset="0"/>
                <a:ea typeface="Calibri" panose="020F0502020204030204" pitchFamily="34" charset="0"/>
                <a:cs typeface="Times New Roman" panose="02020603050405020304" pitchFamily="18" charset="0"/>
              </a:rPr>
              <a:t>European industries linked to animal production (milk and meat processing, feed for livestock) have an annual turnover of approximately EUR </a:t>
            </a:r>
            <a:r>
              <a:rPr lang="en-GB" b="1" dirty="0">
                <a:latin typeface="Calibri" panose="020F0502020204030204" pitchFamily="34" charset="0"/>
                <a:ea typeface="Calibri" panose="020F0502020204030204" pitchFamily="34" charset="0"/>
                <a:cs typeface="Times New Roman" panose="02020603050405020304" pitchFamily="18" charset="0"/>
              </a:rPr>
              <a:t>400 billion</a:t>
            </a:r>
            <a:r>
              <a:rPr lang="en-GB" dirty="0">
                <a:latin typeface="Calibri" panose="020F0502020204030204" pitchFamily="34" charset="0"/>
                <a:ea typeface="Calibri" panose="020F0502020204030204" pitchFamily="34" charset="0"/>
                <a:cs typeface="Times New Roman" panose="02020603050405020304" pitchFamily="18" charset="0"/>
              </a:rPr>
              <a:t>. </a:t>
            </a:r>
            <a:r>
              <a:rPr lang="en-IE" dirty="0">
                <a:latin typeface="Calibri" panose="020F0502020204030204" pitchFamily="34" charset="0"/>
                <a:ea typeface="Calibri" panose="020F0502020204030204" pitchFamily="34" charset="0"/>
                <a:cs typeface="Times New Roman" panose="02020603050405020304" pitchFamily="18" charset="0"/>
              </a:rPr>
              <a:t>Livestock farms employ around </a:t>
            </a:r>
            <a:r>
              <a:rPr lang="en-IE" b="1" dirty="0">
                <a:latin typeface="Calibri" panose="020F0502020204030204" pitchFamily="34" charset="0"/>
                <a:ea typeface="Calibri" panose="020F0502020204030204" pitchFamily="34" charset="0"/>
                <a:cs typeface="Times New Roman" panose="02020603050405020304" pitchFamily="18" charset="0"/>
              </a:rPr>
              <a:t>4 million people</a:t>
            </a:r>
            <a:r>
              <a:rPr lang="en-IE" dirty="0">
                <a:latin typeface="Calibri" panose="020F0502020204030204" pitchFamily="34" charset="0"/>
                <a:ea typeface="Calibri" panose="020F0502020204030204" pitchFamily="34" charset="0"/>
                <a:cs typeface="Times New Roman" panose="02020603050405020304" pitchFamily="18" charset="0"/>
              </a:rPr>
              <a:t> in the EU and livestock contributes to shape the EU farming system based on family farms: </a:t>
            </a:r>
            <a:r>
              <a:rPr lang="en-IE"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58%</a:t>
            </a:r>
            <a:r>
              <a:rPr lang="en-IE" b="1" dirty="0">
                <a:latin typeface="Calibri" panose="020F0502020204030204" pitchFamily="34" charset="0"/>
                <a:ea typeface="Calibri" panose="020F0502020204030204" pitchFamily="34" charset="0"/>
                <a:cs typeface="Times New Roman" panose="02020603050405020304" pitchFamily="18" charset="0"/>
              </a:rPr>
              <a:t> of European farms hold animals</a:t>
            </a:r>
            <a:r>
              <a:rPr lang="en-IE" dirty="0">
                <a:latin typeface="Calibri" panose="020F0502020204030204" pitchFamily="34" charset="0"/>
                <a:ea typeface="Calibri" panose="020F0502020204030204" pitchFamily="34" charset="0"/>
                <a:cs typeface="Times New Roman" panose="02020603050405020304" pitchFamily="18" charset="0"/>
              </a:rPr>
              <a:t> and t</a:t>
            </a:r>
            <a:r>
              <a:rPr lang="en-GB" dirty="0">
                <a:latin typeface="Calibri" panose="020F0502020204030204" pitchFamily="34" charset="0"/>
                <a:ea typeface="Calibri" panose="020F0502020204030204" pitchFamily="34" charset="0"/>
                <a:cs typeface="Times New Roman" panose="02020603050405020304" pitchFamily="18" charset="0"/>
              </a:rPr>
              <a:t>he average livestock farm typically has 1 to 2 workers plus the family owner.</a:t>
            </a:r>
            <a:endParaRPr lang="fr-BE"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p:txBody>
          <a:bodyPr/>
          <a:lstStyle/>
          <a:p>
            <a:r>
              <a:rPr lang="en-IE" dirty="0"/>
              <a:t>Livestock in economic terms</a:t>
            </a:r>
          </a:p>
        </p:txBody>
      </p:sp>
      <p:sp>
        <p:nvSpPr>
          <p:cNvPr id="4" name="Content Placeholder 1"/>
          <p:cNvSpPr txBox="1">
            <a:spLocks/>
          </p:cNvSpPr>
          <p:nvPr/>
        </p:nvSpPr>
        <p:spPr>
          <a:xfrm>
            <a:off x="830179" y="5370610"/>
            <a:ext cx="10905699" cy="99008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7000"/>
              </a:lnSpc>
              <a:spcBef>
                <a:spcPts val="0"/>
              </a:spcBef>
              <a:spcAft>
                <a:spcPts val="1800"/>
              </a:spcAft>
              <a:buClr>
                <a:srgbClr val="034EA2"/>
              </a:buClr>
              <a:buSzTx/>
              <a:buFont typeface="Arial" panose="020B0604020202020204" pitchFamily="34" charset="0"/>
              <a:buChar char="•"/>
              <a:tabLst/>
              <a:defRPr/>
            </a:pPr>
            <a:r>
              <a:rPr kumimoji="0" lang="en-IE" sz="2400" b="0" i="0" u="none" strike="noStrike" kern="1200" cap="none" spc="0" normalizeH="0" baseline="0" noProof="0" dirty="0">
                <a:ln>
                  <a:noFill/>
                </a:ln>
                <a:solidFill>
                  <a:srgbClr val="4D4D4D"/>
                </a:solidFill>
                <a:effectLst/>
                <a:uLnTx/>
                <a:uFillTx/>
                <a:latin typeface="Calibri" panose="020F0502020204030204" pitchFamily="34" charset="0"/>
                <a:ea typeface="Calibri" panose="020F0502020204030204" pitchFamily="34" charset="0"/>
                <a:cs typeface="Times New Roman" panose="02020603050405020304" pitchFamily="18" charset="0"/>
              </a:rPr>
              <a:t>Via </a:t>
            </a:r>
            <a:r>
              <a:rPr kumimoji="0" lang="en-IE" sz="2400" b="1" i="0" u="none" strike="noStrike" kern="1200" cap="none" spc="0" normalizeH="0" baseline="0" noProof="0" dirty="0">
                <a:ln>
                  <a:noFill/>
                </a:ln>
                <a:solidFill>
                  <a:srgbClr val="4D4D4D"/>
                </a:solidFill>
                <a:effectLst/>
                <a:uLnTx/>
                <a:uFillTx/>
                <a:latin typeface="Calibri" panose="020F0502020204030204" pitchFamily="34" charset="0"/>
                <a:ea typeface="Calibri" panose="020F0502020204030204" pitchFamily="34" charset="0"/>
                <a:cs typeface="Times New Roman" panose="02020603050405020304" pitchFamily="18" charset="0"/>
              </a:rPr>
              <a:t>eco-schemes</a:t>
            </a:r>
            <a:r>
              <a:rPr kumimoji="0" lang="en-IE" sz="2400" b="0" i="0" u="none" strike="noStrike" kern="1200" cap="none" spc="0" normalizeH="0" baseline="0" noProof="0" dirty="0">
                <a:ln>
                  <a:noFill/>
                </a:ln>
                <a:solidFill>
                  <a:srgbClr val="4D4D4D"/>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IE" sz="2400" b="1" i="0" u="none" strike="noStrike" kern="1200" cap="none" spc="0" normalizeH="0" baseline="0" noProof="0" dirty="0">
                <a:ln>
                  <a:noFill/>
                </a:ln>
                <a:solidFill>
                  <a:srgbClr val="4D4D4D"/>
                </a:solidFill>
                <a:effectLst/>
                <a:uLnTx/>
                <a:uFillTx/>
                <a:latin typeface="Calibri" panose="020F0502020204030204" pitchFamily="34" charset="0"/>
                <a:ea typeface="Calibri" panose="020F0502020204030204" pitchFamily="34" charset="0"/>
                <a:cs typeface="Times New Roman" panose="02020603050405020304" pitchFamily="18" charset="0"/>
              </a:rPr>
              <a:t>rural development interventions </a:t>
            </a:r>
            <a:r>
              <a:rPr kumimoji="0" lang="en-IE" sz="2400" b="0" i="0" u="none" strike="noStrike" kern="1200" cap="none" spc="0" normalizeH="0" baseline="0" noProof="0" dirty="0">
                <a:ln>
                  <a:noFill/>
                </a:ln>
                <a:solidFill>
                  <a:srgbClr val="4D4D4D"/>
                </a:solidFill>
                <a:effectLst/>
                <a:uLnTx/>
                <a:uFillTx/>
                <a:latin typeface="Calibri" panose="020F0502020204030204" pitchFamily="34" charset="0"/>
                <a:ea typeface="Calibri" panose="020F0502020204030204" pitchFamily="34" charset="0"/>
                <a:cs typeface="Times New Roman" panose="02020603050405020304" pitchFamily="18" charset="0"/>
              </a:rPr>
              <a:t>and </a:t>
            </a:r>
            <a:r>
              <a:rPr kumimoji="0" lang="en-IE" sz="2400" b="1" i="0" u="none" strike="noStrike" kern="1200" cap="none" spc="0" normalizeH="0" baseline="0" noProof="0" dirty="0">
                <a:ln>
                  <a:noFill/>
                </a:ln>
                <a:solidFill>
                  <a:srgbClr val="4D4D4D"/>
                </a:solidFill>
                <a:effectLst/>
                <a:uLnTx/>
                <a:uFillTx/>
                <a:latin typeface="Calibri" panose="020F0502020204030204" pitchFamily="34" charset="0"/>
                <a:ea typeface="Calibri" panose="020F0502020204030204" pitchFamily="34" charset="0"/>
                <a:cs typeface="Times New Roman" panose="02020603050405020304" pitchFamily="18" charset="0"/>
              </a:rPr>
              <a:t>operational programmes </a:t>
            </a:r>
            <a:r>
              <a:rPr kumimoji="0" lang="en-IE" sz="2400" b="0" i="0" u="none" strike="noStrike" kern="1200" cap="none" spc="0" normalizeH="0" baseline="0" noProof="0" dirty="0">
                <a:ln>
                  <a:noFill/>
                </a:ln>
                <a:solidFill>
                  <a:srgbClr val="4D4D4D"/>
                </a:solidFill>
                <a:effectLst/>
                <a:uLnTx/>
                <a:uFillTx/>
                <a:latin typeface="Calibri" panose="020F0502020204030204" pitchFamily="34" charset="0"/>
                <a:ea typeface="Calibri" panose="020F0502020204030204" pitchFamily="34" charset="0"/>
                <a:cs typeface="Times New Roman" panose="02020603050405020304" pitchFamily="18" charset="0"/>
              </a:rPr>
              <a:t>set up by producer organisations</a:t>
            </a:r>
          </a:p>
        </p:txBody>
      </p:sp>
      <p:sp>
        <p:nvSpPr>
          <p:cNvPr id="5" name="Title 2"/>
          <p:cNvSpPr txBox="1">
            <a:spLocks/>
          </p:cNvSpPr>
          <p:nvPr/>
        </p:nvSpPr>
        <p:spPr>
          <a:xfrm>
            <a:off x="962702" y="4357029"/>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000" b="0" i="0" u="none" strike="noStrike" kern="1200" cap="none" spc="0" normalizeH="0" baseline="0" noProof="0">
                <a:ln>
                  <a:noFill/>
                </a:ln>
                <a:solidFill>
                  <a:srgbClr val="034EA2"/>
                </a:solidFill>
                <a:effectLst/>
                <a:uLnTx/>
                <a:uFillTx/>
                <a:latin typeface="Arial"/>
                <a:ea typeface="+mj-ea"/>
                <a:cs typeface="+mj-cs"/>
              </a:rPr>
              <a:t>How does the CAP help?</a:t>
            </a:r>
            <a:endParaRPr kumimoji="0" lang="en-IE" sz="4000" b="0" i="0" u="none" strike="noStrike" kern="1200" cap="none" spc="0" normalizeH="0" baseline="0" noProof="0" dirty="0">
              <a:ln>
                <a:noFill/>
              </a:ln>
              <a:solidFill>
                <a:srgbClr val="034EA2"/>
              </a:solidFill>
              <a:effectLst/>
              <a:uLnTx/>
              <a:uFillTx/>
              <a:latin typeface="Arial"/>
              <a:ea typeface="+mj-ea"/>
              <a:cs typeface="+mj-cs"/>
            </a:endParaRPr>
          </a:p>
        </p:txBody>
      </p:sp>
    </p:spTree>
    <p:extLst>
      <p:ext uri="{BB962C8B-B14F-4D97-AF65-F5344CB8AC3E}">
        <p14:creationId xmlns:p14="http://schemas.microsoft.com/office/powerpoint/2010/main" val="396171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963041"/>
            <a:ext cx="4629150" cy="2961259"/>
          </a:xfrm>
          <a:ln w="25400" cmpd="sng">
            <a:solidFill>
              <a:schemeClr val="accent5"/>
            </a:solidFill>
          </a:ln>
        </p:spPr>
        <p:txBody>
          <a:bodyPr/>
          <a:lstStyle/>
          <a:p>
            <a:pPr marL="0" lvl="0" indent="0">
              <a:spcAft>
                <a:spcPts val="0"/>
              </a:spcAft>
              <a:buNone/>
            </a:pPr>
            <a:r>
              <a:rPr lang="en-IE" sz="1700" b="1" dirty="0">
                <a:solidFill>
                  <a:schemeClr val="accent4"/>
                </a:solidFill>
                <a:latin typeface="Calibri" panose="020F0502020204030204" pitchFamily="34" charset="0"/>
                <a:cs typeface="Calibri" panose="020F0502020204030204" pitchFamily="34" charset="0"/>
              </a:rPr>
              <a:t>Production system</a:t>
            </a:r>
          </a:p>
          <a:p>
            <a:pPr marL="180975" lvl="0" indent="-180975">
              <a:spcAft>
                <a:spcPts val="0"/>
              </a:spcAft>
              <a:buFont typeface="+mj-lt"/>
              <a:buAutoNum type="arabicPeriod"/>
            </a:pPr>
            <a:r>
              <a:rPr lang="en-IE" sz="1700" dirty="0">
                <a:latin typeface="Calibri" panose="020F0502020204030204" pitchFamily="34" charset="0"/>
                <a:cs typeface="Calibri" panose="020F0502020204030204" pitchFamily="34" charset="0"/>
              </a:rPr>
              <a:t>More </a:t>
            </a:r>
            <a:r>
              <a:rPr lang="en-IE" sz="1700" b="1" dirty="0">
                <a:latin typeface="Calibri" panose="020F0502020204030204" pitchFamily="34" charset="0"/>
                <a:cs typeface="Calibri" panose="020F0502020204030204" pitchFamily="34" charset="0"/>
              </a:rPr>
              <a:t>temporary grassland</a:t>
            </a:r>
            <a:r>
              <a:rPr lang="en-IE" sz="1700" dirty="0">
                <a:latin typeface="Calibri" panose="020F0502020204030204" pitchFamily="34" charset="0"/>
                <a:cs typeface="Calibri" panose="020F0502020204030204" pitchFamily="34" charset="0"/>
              </a:rPr>
              <a:t> in rotation</a:t>
            </a:r>
            <a:endParaRPr lang="fr-BE" sz="1700" dirty="0">
              <a:latin typeface="Calibri" panose="020F0502020204030204" pitchFamily="34" charset="0"/>
              <a:cs typeface="Calibri" panose="020F0502020204030204" pitchFamily="34" charset="0"/>
            </a:endParaRPr>
          </a:p>
          <a:p>
            <a:pPr marL="180975" lvl="0" indent="-180975">
              <a:spcAft>
                <a:spcPts val="0"/>
              </a:spcAft>
              <a:buFont typeface="+mj-lt"/>
              <a:buAutoNum type="arabicPeriod"/>
            </a:pPr>
            <a:r>
              <a:rPr lang="en-IE" sz="1700" dirty="0">
                <a:latin typeface="Calibri" panose="020F0502020204030204" pitchFamily="34" charset="0"/>
                <a:cs typeface="Calibri" panose="020F0502020204030204" pitchFamily="34" charset="0"/>
              </a:rPr>
              <a:t>Longer rotation with </a:t>
            </a:r>
            <a:r>
              <a:rPr lang="en-IE" sz="1700" b="1" dirty="0">
                <a:latin typeface="Calibri" panose="020F0502020204030204" pitchFamily="34" charset="0"/>
                <a:cs typeface="Calibri" panose="020F0502020204030204" pitchFamily="34" charset="0"/>
              </a:rPr>
              <a:t>leguminous crop</a:t>
            </a:r>
            <a:r>
              <a:rPr lang="en-IE" sz="1700" dirty="0">
                <a:latin typeface="Calibri" panose="020F0502020204030204" pitchFamily="34" charset="0"/>
                <a:cs typeface="Calibri" panose="020F0502020204030204" pitchFamily="34" charset="0"/>
              </a:rPr>
              <a:t> for feeding</a:t>
            </a:r>
            <a:endParaRPr lang="fr-BE" sz="1700" dirty="0">
              <a:latin typeface="Calibri" panose="020F0502020204030204" pitchFamily="34" charset="0"/>
              <a:cs typeface="Calibri" panose="020F0502020204030204" pitchFamily="34" charset="0"/>
            </a:endParaRPr>
          </a:p>
          <a:p>
            <a:pPr marL="180975" lvl="0" indent="-180975">
              <a:spcAft>
                <a:spcPts val="0"/>
              </a:spcAft>
              <a:buFont typeface="+mj-lt"/>
              <a:buAutoNum type="arabicPeriod"/>
            </a:pPr>
            <a:r>
              <a:rPr lang="en-IE" sz="1700" b="1" dirty="0">
                <a:latin typeface="Calibri" panose="020F0502020204030204" pitchFamily="34" charset="0"/>
                <a:cs typeface="Calibri" panose="020F0502020204030204" pitchFamily="34" charset="0"/>
              </a:rPr>
              <a:t>Grazing management optimization</a:t>
            </a:r>
            <a:r>
              <a:rPr lang="en-IE" sz="1700" dirty="0">
                <a:latin typeface="Calibri" panose="020F0502020204030204" pitchFamily="34" charset="0"/>
                <a:cs typeface="Calibri" panose="020F0502020204030204" pitchFamily="34" charset="0"/>
              </a:rPr>
              <a:t> as additional module in </a:t>
            </a:r>
            <a:r>
              <a:rPr lang="en-IE" sz="1700" dirty="0" err="1">
                <a:latin typeface="Calibri" panose="020F0502020204030204" pitchFamily="34" charset="0"/>
                <a:cs typeface="Calibri" panose="020F0502020204030204" pitchFamily="34" charset="0"/>
              </a:rPr>
              <a:t>FaST</a:t>
            </a:r>
            <a:endParaRPr lang="fr-BE" sz="1700" dirty="0">
              <a:latin typeface="Calibri" panose="020F0502020204030204" pitchFamily="34" charset="0"/>
              <a:cs typeface="Calibri" panose="020F0502020204030204" pitchFamily="34" charset="0"/>
            </a:endParaRPr>
          </a:p>
          <a:p>
            <a:pPr marL="180975" lvl="0" indent="-180975">
              <a:spcAft>
                <a:spcPts val="0"/>
              </a:spcAft>
              <a:buFont typeface="+mj-lt"/>
              <a:buAutoNum type="arabicPeriod"/>
            </a:pPr>
            <a:r>
              <a:rPr lang="en-IE" sz="1700" b="1" dirty="0">
                <a:latin typeface="Calibri" panose="020F0502020204030204" pitchFamily="34" charset="0"/>
                <a:cs typeface="Calibri" panose="020F0502020204030204" pitchFamily="34" charset="0"/>
              </a:rPr>
              <a:t>Extensive livestock management</a:t>
            </a:r>
            <a:r>
              <a:rPr lang="en-IE" sz="1700" dirty="0">
                <a:latin typeface="Calibri" panose="020F0502020204030204" pitchFamily="34" charset="0"/>
                <a:cs typeface="Calibri" panose="020F0502020204030204" pitchFamily="34" charset="0"/>
              </a:rPr>
              <a:t> system</a:t>
            </a:r>
            <a:endParaRPr lang="fr-BE" sz="1700" dirty="0">
              <a:latin typeface="Calibri" panose="020F0502020204030204" pitchFamily="34" charset="0"/>
              <a:cs typeface="Calibri" panose="020F0502020204030204" pitchFamily="34" charset="0"/>
            </a:endParaRPr>
          </a:p>
          <a:p>
            <a:pPr marL="180975" lvl="0" indent="-180975">
              <a:spcAft>
                <a:spcPts val="0"/>
              </a:spcAft>
              <a:buFont typeface="+mj-lt"/>
              <a:buAutoNum type="arabicPeriod"/>
            </a:pPr>
            <a:r>
              <a:rPr lang="en-IE" sz="1700" dirty="0">
                <a:latin typeface="Calibri" panose="020F0502020204030204" pitchFamily="34" charset="0"/>
                <a:cs typeface="Calibri" panose="020F0502020204030204" pitchFamily="34" charset="0"/>
              </a:rPr>
              <a:t>Increase </a:t>
            </a:r>
            <a:r>
              <a:rPr lang="en-IE" sz="1700" b="1" dirty="0">
                <a:latin typeface="Calibri" panose="020F0502020204030204" pitchFamily="34" charset="0"/>
                <a:cs typeface="Calibri" panose="020F0502020204030204" pitchFamily="34" charset="0"/>
              </a:rPr>
              <a:t>grass-fed production</a:t>
            </a:r>
            <a:endParaRPr lang="fr-BE" sz="1700" dirty="0">
              <a:latin typeface="Calibri" panose="020F0502020204030204" pitchFamily="34" charset="0"/>
              <a:cs typeface="Calibri" panose="020F0502020204030204" pitchFamily="34" charset="0"/>
            </a:endParaRPr>
          </a:p>
          <a:p>
            <a:pPr marL="180975" lvl="0" indent="-180975">
              <a:spcAft>
                <a:spcPts val="0"/>
              </a:spcAft>
              <a:buFont typeface="+mj-lt"/>
              <a:buAutoNum type="arabicPeriod"/>
            </a:pPr>
            <a:r>
              <a:rPr lang="en-IE" sz="1700" dirty="0">
                <a:latin typeface="Calibri" panose="020F0502020204030204" pitchFamily="34" charset="0"/>
                <a:cs typeface="Calibri" panose="020F0502020204030204" pitchFamily="34" charset="0"/>
              </a:rPr>
              <a:t>Investment for </a:t>
            </a:r>
            <a:r>
              <a:rPr lang="en-IE" sz="1700" b="1" dirty="0">
                <a:latin typeface="Calibri" panose="020F0502020204030204" pitchFamily="34" charset="0"/>
                <a:cs typeface="Calibri" panose="020F0502020204030204" pitchFamily="34" charset="0"/>
              </a:rPr>
              <a:t>agro-forestry system</a:t>
            </a:r>
            <a:endParaRPr lang="fr-BE" sz="1700" dirty="0">
              <a:latin typeface="Calibri" panose="020F0502020204030204" pitchFamily="34" charset="0"/>
              <a:cs typeface="Calibri" panose="020F0502020204030204" pitchFamily="34" charset="0"/>
            </a:endParaRPr>
          </a:p>
          <a:p>
            <a:pPr marL="180975" lvl="0" indent="-180975">
              <a:spcAft>
                <a:spcPts val="0"/>
              </a:spcAft>
              <a:buFont typeface="+mj-lt"/>
              <a:buAutoNum type="arabicPeriod"/>
            </a:pPr>
            <a:r>
              <a:rPr lang="en-IE" sz="1700" dirty="0">
                <a:latin typeface="Calibri" panose="020F0502020204030204" pitchFamily="34" charset="0"/>
                <a:cs typeface="Calibri" panose="020F0502020204030204" pitchFamily="34" charset="0"/>
              </a:rPr>
              <a:t>Payment for </a:t>
            </a:r>
            <a:r>
              <a:rPr lang="en-IE" sz="1700" b="1" dirty="0">
                <a:latin typeface="Calibri" panose="020F0502020204030204" pitchFamily="34" charset="0"/>
                <a:cs typeface="Calibri" panose="020F0502020204030204" pitchFamily="34" charset="0"/>
              </a:rPr>
              <a:t>permanent grassland / peatland / wetlands</a:t>
            </a:r>
            <a:endParaRPr lang="fr-BE" sz="17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970721" y="254260"/>
            <a:ext cx="11012731" cy="544232"/>
          </a:xfrm>
        </p:spPr>
        <p:txBody>
          <a:bodyPr/>
          <a:lstStyle/>
          <a:p>
            <a:r>
              <a:rPr lang="en-IE" dirty="0"/>
              <a:t>Possible CAP support for concrete examples</a:t>
            </a:r>
          </a:p>
        </p:txBody>
      </p:sp>
      <p:sp>
        <p:nvSpPr>
          <p:cNvPr id="4" name="Content Placeholder 1"/>
          <p:cNvSpPr txBox="1">
            <a:spLocks/>
          </p:cNvSpPr>
          <p:nvPr/>
        </p:nvSpPr>
        <p:spPr>
          <a:xfrm>
            <a:off x="5676900" y="963041"/>
            <a:ext cx="6306552" cy="3980434"/>
          </a:xfrm>
          <a:prstGeom prst="rect">
            <a:avLst/>
          </a:prstGeom>
          <a:ln w="25400" cmpd="sng">
            <a:solidFill>
              <a:schemeClr val="accent4"/>
            </a:solidFill>
          </a:ln>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34EA2"/>
              </a:buClr>
              <a:buSzTx/>
              <a:buFont typeface="Arial" panose="020B0604020202020204" pitchFamily="34" charset="0"/>
              <a:buNone/>
              <a:tabLst/>
              <a:defRPr/>
            </a:pPr>
            <a:r>
              <a:rPr kumimoji="0" lang="en-IE" sz="1700" b="1" i="0" u="none" strike="noStrike" kern="1200" cap="none" spc="0" normalizeH="0" baseline="0" noProof="0" dirty="0">
                <a:ln>
                  <a:noFill/>
                </a:ln>
                <a:solidFill>
                  <a:srgbClr val="ED8D2F"/>
                </a:solidFill>
                <a:effectLst/>
                <a:uLnTx/>
                <a:uFillTx/>
                <a:latin typeface="Calibri" panose="020F0502020204030204" pitchFamily="34" charset="0"/>
                <a:ea typeface="+mn-ea"/>
                <a:cs typeface="Calibri" panose="020F0502020204030204" pitchFamily="34" charset="0"/>
              </a:rPr>
              <a:t>Focus on animals</a:t>
            </a: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8"/>
              <a:tabLst/>
              <a:defRPr/>
            </a:pPr>
            <a:r>
              <a:rPr kumimoji="0" lang="en-IE"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Feed additives</a:t>
            </a: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to reduce methane emissions (3-Nitrooxypropanol, Linseed, Seaweed)</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8"/>
              <a:tabLst/>
              <a:defRPr/>
            </a:pPr>
            <a:r>
              <a:rPr kumimoji="0" lang="en-IE"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Increased share of co-products</a:t>
            </a: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in the feed ratio</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8"/>
              <a:tabLst/>
              <a:defRPr/>
            </a:pPr>
            <a:r>
              <a:rPr kumimoji="0" lang="en-IE"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Precision protein feeding</a:t>
            </a: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(avoiding N surplus in the ratio, reducing leakage)</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8"/>
              <a:tabLst/>
              <a:defRPr/>
            </a:pPr>
            <a:r>
              <a:rPr kumimoji="0" lang="en-IE"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Use of sexed semen in dairy herd</a:t>
            </a: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enhancing meat production from the dairy herd (maintain output using fewer resources)</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8"/>
              <a:tabLst/>
              <a:defRPr/>
            </a:pPr>
            <a:r>
              <a:rPr kumimoji="0" lang="en-IE"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Increased number of lactations per dairy cow</a:t>
            </a: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to increase efficiency (maintain output using fewer resources)</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8"/>
              <a:tabLst/>
              <a:defRPr/>
            </a:pP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Maintain/re-introduce </a:t>
            </a:r>
            <a:r>
              <a:rPr kumimoji="0" lang="en-IE"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local resistant breeds</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8"/>
              <a:tabLst/>
              <a:defRPr/>
            </a:pP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Invest in more </a:t>
            </a:r>
            <a:r>
              <a:rPr kumimoji="0" lang="en-IE"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animal welfare</a:t>
            </a: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such as improved </a:t>
            </a:r>
            <a:r>
              <a:rPr kumimoji="0" lang="en-IE"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housing</a:t>
            </a: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systems (including e.g. new ventilation systems, filters for methane)</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8"/>
              <a:tabLst/>
              <a:defRPr/>
            </a:pP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Support </a:t>
            </a:r>
            <a:r>
              <a:rPr kumimoji="0" lang="en-IE"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carbon audits</a:t>
            </a: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for better management and for labelling purposes</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p:txBody>
      </p:sp>
      <p:sp>
        <p:nvSpPr>
          <p:cNvPr id="5" name="Content Placeholder 1"/>
          <p:cNvSpPr txBox="1">
            <a:spLocks/>
          </p:cNvSpPr>
          <p:nvPr/>
        </p:nvSpPr>
        <p:spPr>
          <a:xfrm>
            <a:off x="838200" y="4088849"/>
            <a:ext cx="4629150" cy="2397676"/>
          </a:xfrm>
          <a:prstGeom prst="rect">
            <a:avLst/>
          </a:prstGeom>
          <a:ln w="25400" cmpd="sng">
            <a:solidFill>
              <a:schemeClr val="accent4"/>
            </a:solidFill>
          </a:ln>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34EA2"/>
              </a:buClr>
              <a:buSzTx/>
              <a:buFont typeface="Arial" panose="020B0604020202020204" pitchFamily="34" charset="0"/>
              <a:buNone/>
              <a:tabLst/>
              <a:defRPr/>
            </a:pPr>
            <a:r>
              <a:rPr kumimoji="0" lang="en-IE" sz="1700" b="1" i="0" u="none" strike="noStrike" kern="1200" cap="none" spc="0" normalizeH="0" baseline="0" noProof="0" dirty="0">
                <a:ln>
                  <a:noFill/>
                </a:ln>
                <a:solidFill>
                  <a:srgbClr val="ED8D2F"/>
                </a:solidFill>
                <a:effectLst/>
                <a:uLnTx/>
                <a:uFillTx/>
                <a:latin typeface="Calibri" panose="020F0502020204030204" pitchFamily="34" charset="0"/>
                <a:ea typeface="+mn-ea"/>
                <a:cs typeface="Calibri" panose="020F0502020204030204" pitchFamily="34" charset="0"/>
              </a:rPr>
              <a:t>Manure management</a:t>
            </a: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16"/>
              <a:tabLst/>
              <a:defRPr/>
            </a:pP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Investment in low-emission </a:t>
            </a:r>
            <a:r>
              <a:rPr kumimoji="0" lang="en-GB"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manure storage</a:t>
            </a: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system</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16"/>
              <a:tabLst/>
              <a:defRPr/>
            </a:pP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Anaerobic digestion / </a:t>
            </a:r>
            <a:r>
              <a:rPr kumimoji="0" lang="en-GB" sz="1700" b="1" i="0" u="none" strike="noStrike" kern="1200" cap="none" spc="0" normalizeH="0" baseline="0" noProof="0" dirty="0" err="1">
                <a:ln>
                  <a:noFill/>
                </a:ln>
                <a:solidFill>
                  <a:srgbClr val="4D4D4D"/>
                </a:solidFill>
                <a:effectLst/>
                <a:uLnTx/>
                <a:uFillTx/>
                <a:latin typeface="Calibri" panose="020F0502020204030204" pitchFamily="34" charset="0"/>
                <a:ea typeface="+mn-ea"/>
                <a:cs typeface="Calibri" panose="020F0502020204030204" pitchFamily="34" charset="0"/>
              </a:rPr>
              <a:t>methanisation</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16"/>
              <a:tabLst/>
              <a:defRPr/>
            </a:pPr>
            <a:r>
              <a:rPr kumimoji="0" lang="en-GB"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Organic fertilisers</a:t>
            </a: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 soil improver</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16"/>
              <a:tabLst/>
              <a:defRPr/>
            </a:pPr>
            <a:r>
              <a:rPr kumimoji="0" lang="en-GB" sz="1700" b="1" i="0" u="none" strike="noStrike" kern="1200" cap="none" spc="0" normalizeH="0" baseline="0" noProof="0">
                <a:ln>
                  <a:noFill/>
                </a:ln>
                <a:solidFill>
                  <a:srgbClr val="4D4D4D"/>
                </a:solidFill>
                <a:effectLst/>
                <a:uLnTx/>
                <a:uFillTx/>
                <a:latin typeface="Calibri" panose="020F0502020204030204" pitchFamily="34" charset="0"/>
                <a:ea typeface="+mn-ea"/>
                <a:cs typeface="Calibri" panose="020F0502020204030204" pitchFamily="34" charset="0"/>
              </a:rPr>
              <a:t>Nutrient </a:t>
            </a:r>
            <a:r>
              <a:rPr kumimoji="0" lang="en-GB"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management plans</a:t>
            </a: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at local level</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16"/>
              <a:tabLst/>
              <a:defRPr/>
            </a:pP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Investment in and use of low emission </a:t>
            </a:r>
            <a:r>
              <a:rPr kumimoji="0" lang="en-GB" sz="1700" b="1"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manure spreading techniques</a:t>
            </a: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rPr>
              <a:t> (ground level application of manure and slurry)</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p:txBody>
      </p:sp>
      <p:sp>
        <p:nvSpPr>
          <p:cNvPr id="6" name="Content Placeholder 1"/>
          <p:cNvSpPr txBox="1">
            <a:spLocks/>
          </p:cNvSpPr>
          <p:nvPr/>
        </p:nvSpPr>
        <p:spPr>
          <a:xfrm>
            <a:off x="5676900" y="5108023"/>
            <a:ext cx="6306552" cy="1378501"/>
          </a:xfrm>
          <a:prstGeom prst="rect">
            <a:avLst/>
          </a:prstGeom>
          <a:ln w="25400" cmpd="sng">
            <a:solidFill>
              <a:schemeClr val="accent5"/>
            </a:solidFill>
          </a:ln>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34EA2"/>
              </a:buClr>
              <a:buSzTx/>
              <a:buFont typeface="Arial" panose="020B0604020202020204" pitchFamily="34" charset="0"/>
              <a:buNone/>
              <a:tabLst/>
              <a:defRPr/>
            </a:pPr>
            <a:r>
              <a:rPr kumimoji="0" lang="en-IE" sz="1700" b="1" i="0" u="none" strike="noStrike" kern="1200" cap="none" spc="0" normalizeH="0" baseline="0" noProof="0" dirty="0">
                <a:ln>
                  <a:noFill/>
                </a:ln>
                <a:solidFill>
                  <a:srgbClr val="ED8D2F"/>
                </a:solidFill>
                <a:effectLst/>
                <a:uLnTx/>
                <a:uFillTx/>
                <a:latin typeface="Calibri" panose="020F0502020204030204" pitchFamily="34" charset="0"/>
                <a:ea typeface="+mn-ea"/>
                <a:cs typeface="Calibri" panose="020F0502020204030204" pitchFamily="34" charset="0"/>
              </a:rPr>
              <a:t>Knowledge and innovation</a:t>
            </a:r>
          </a:p>
          <a:p>
            <a:pPr marL="361950" marR="0" lvl="0" indent="-361950" algn="just" defTabSz="914400" rtl="0" eaLnBrk="1" fontAlgn="auto" latinLnBrk="0" hangingPunct="1">
              <a:lnSpc>
                <a:spcPct val="100000"/>
              </a:lnSpc>
              <a:spcBef>
                <a:spcPts val="0"/>
              </a:spcBef>
              <a:spcAft>
                <a:spcPts val="0"/>
              </a:spcAft>
              <a:buClr>
                <a:srgbClr val="034EA2"/>
              </a:buClr>
              <a:buSzTx/>
              <a:buFont typeface="+mj-lt"/>
              <a:buAutoNum type="arabicPeriod" startAt="21"/>
              <a:tabLst/>
              <a:defRPr/>
            </a:pPr>
            <a:r>
              <a:rPr kumimoji="0" lang="en-IE" sz="1700" b="0"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rPr>
              <a:t>vocational or specific </a:t>
            </a:r>
            <a:r>
              <a:rPr kumimoji="0" lang="en-IE" sz="1700" b="1"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rPr>
              <a:t>training courses for farmers or advisors</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61950" marR="0" lvl="0" indent="-361950" algn="just" defTabSz="914400" rtl="0" eaLnBrk="1" fontAlgn="auto" latinLnBrk="0" hangingPunct="1">
              <a:lnSpc>
                <a:spcPct val="100000"/>
              </a:lnSpc>
              <a:spcBef>
                <a:spcPts val="0"/>
              </a:spcBef>
              <a:spcAft>
                <a:spcPts val="0"/>
              </a:spcAft>
              <a:buClr>
                <a:srgbClr val="034EA2"/>
              </a:buClr>
              <a:buSzTx/>
              <a:buFont typeface="+mj-lt"/>
              <a:buAutoNum type="arabicPeriod" startAt="21"/>
              <a:tabLst/>
              <a:defRPr/>
            </a:pP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rPr>
              <a:t>use of</a:t>
            </a:r>
            <a:r>
              <a:rPr kumimoji="0" lang="en-GB" sz="1700" b="1"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rPr>
              <a:t> advice by farmers </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61950" marR="0" lvl="0" indent="-361950" algn="just" defTabSz="914400" rtl="0" eaLnBrk="1" fontAlgn="auto" latinLnBrk="0" hangingPunct="1">
              <a:lnSpc>
                <a:spcPct val="100000"/>
              </a:lnSpc>
              <a:spcBef>
                <a:spcPts val="0"/>
              </a:spcBef>
              <a:spcAft>
                <a:spcPts val="0"/>
              </a:spcAft>
              <a:buClr>
                <a:srgbClr val="034EA2"/>
              </a:buClr>
              <a:buSzTx/>
              <a:buFont typeface="+mj-lt"/>
              <a:buAutoNum type="arabicPeriod" startAt="21"/>
              <a:tabLst/>
              <a:defRPr/>
            </a:pP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rPr>
              <a:t>setting up of </a:t>
            </a:r>
            <a:r>
              <a:rPr kumimoji="0" lang="en-GB" sz="1700" b="1"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rPr>
              <a:t>advisory services, e.g. </a:t>
            </a: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rPr>
              <a:t>for </a:t>
            </a:r>
            <a:r>
              <a:rPr kumimoji="0" lang="en-GB" sz="1700" b="1"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rPr>
              <a:t>innovation support</a:t>
            </a: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61950" marR="0" lvl="0" indent="-361950" algn="l" defTabSz="914400" rtl="0" eaLnBrk="1" fontAlgn="auto" latinLnBrk="0" hangingPunct="1">
              <a:lnSpc>
                <a:spcPct val="100000"/>
              </a:lnSpc>
              <a:spcBef>
                <a:spcPts val="0"/>
              </a:spcBef>
              <a:spcAft>
                <a:spcPts val="0"/>
              </a:spcAft>
              <a:buClr>
                <a:srgbClr val="034EA2"/>
              </a:buClr>
              <a:buSzTx/>
              <a:buFont typeface="+mj-lt"/>
              <a:buAutoNum type="arabicPeriod" startAt="21"/>
              <a:tabLst/>
              <a:defRPr/>
            </a:pPr>
            <a:r>
              <a:rPr kumimoji="0" lang="en-GB" sz="1700" b="1"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rPr>
              <a:t>on-farm demonstration</a:t>
            </a:r>
            <a:r>
              <a:rPr kumimoji="0" lang="en-GB" sz="1700" b="0" i="0" u="none" strike="noStrike" kern="1200" cap="none" spc="0" normalizeH="0" baseline="0" noProof="0" dirty="0">
                <a:ln>
                  <a:noFill/>
                </a:ln>
                <a:solidFill>
                  <a:srgbClr val="4D4D4D"/>
                </a:solidFill>
                <a:effectLst/>
                <a:uLnTx/>
                <a:uFillTx/>
                <a:latin typeface="Calibri" panose="020F0502020204030204" pitchFamily="34" charset="0"/>
                <a:ea typeface="Times New Roman" panose="02020603050405020304" pitchFamily="18" charset="0"/>
                <a:cs typeface="Calibri" panose="020F0502020204030204" pitchFamily="34" charset="0"/>
              </a:rPr>
              <a:t> activities</a:t>
            </a:r>
            <a:endParaRPr kumimoji="0" lang="fr-BE" sz="1700" b="0" i="0" u="none" strike="noStrike" kern="1200" cap="none" spc="0" normalizeH="0" baseline="0" noProof="0" dirty="0">
              <a:ln>
                <a:noFill/>
              </a:ln>
              <a:solidFill>
                <a:srgbClr val="4D4D4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47185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3F34-F437-4247-9D08-A9B0F5A8548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89CCC3C-CB58-464E-B7B6-A2F2E3A8ACB4}"/>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BD7191CF-20DB-4F32-B116-398780552C76}"/>
              </a:ext>
            </a:extLst>
          </p:cNvPr>
          <p:cNvSpPr>
            <a:spLocks noGrp="1"/>
          </p:cNvSpPr>
          <p:nvPr>
            <p:ph idx="13"/>
          </p:nvPr>
        </p:nvSpPr>
        <p:spPr/>
        <p:txBody>
          <a:bodyPr/>
          <a:lstStyle/>
          <a:p>
            <a:endParaRPr lang="en-GB"/>
          </a:p>
        </p:txBody>
      </p:sp>
      <p:pic>
        <p:nvPicPr>
          <p:cNvPr id="5" name="Picture 4">
            <a:extLst>
              <a:ext uri="{FF2B5EF4-FFF2-40B4-BE49-F238E27FC236}">
                <a16:creationId xmlns:a16="http://schemas.microsoft.com/office/drawing/2014/main" id="{6E2E0918-B065-4A1F-AA2B-452422310590}"/>
              </a:ext>
            </a:extLst>
          </p:cNvPr>
          <p:cNvPicPr>
            <a:picLocks noChangeAspect="1"/>
          </p:cNvPicPr>
          <p:nvPr/>
        </p:nvPicPr>
        <p:blipFill>
          <a:blip r:embed="rId2"/>
          <a:stretch>
            <a:fillRect/>
          </a:stretch>
        </p:blipFill>
        <p:spPr>
          <a:xfrm>
            <a:off x="2195736" y="202909"/>
            <a:ext cx="5249531" cy="6452182"/>
          </a:xfrm>
          <a:prstGeom prst="rect">
            <a:avLst/>
          </a:prstGeom>
        </p:spPr>
      </p:pic>
    </p:spTree>
    <p:extLst>
      <p:ext uri="{BB962C8B-B14F-4D97-AF65-F5344CB8AC3E}">
        <p14:creationId xmlns:p14="http://schemas.microsoft.com/office/powerpoint/2010/main" val="2727491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CBDF448-5591-4172-9156-67FE5678B39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97943" y="1772816"/>
            <a:ext cx="8984214" cy="449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D28DC7F-9F5E-4551-B2EE-842070953AC6}"/>
              </a:ext>
            </a:extLst>
          </p:cNvPr>
          <p:cNvSpPr txBox="1"/>
          <p:nvPr/>
        </p:nvSpPr>
        <p:spPr>
          <a:xfrm>
            <a:off x="2567608" y="717105"/>
            <a:ext cx="6906866" cy="646331"/>
          </a:xfrm>
          <a:prstGeom prst="rect">
            <a:avLst/>
          </a:prstGeom>
          <a:noFill/>
        </p:spPr>
        <p:txBody>
          <a:bodyPr wrap="square">
            <a:spAutoFit/>
          </a:bodyPr>
          <a:lstStyle/>
          <a:p>
            <a:pPr defTabSz="685800"/>
            <a:r>
              <a:rPr lang="en-GB" sz="3600" dirty="0">
                <a:solidFill>
                  <a:srgbClr val="00B0F0"/>
                </a:solidFill>
                <a:latin typeface="Active"/>
                <a:ea typeface="Calibri" panose="020F0502020204030204" pitchFamily="34" charset="0"/>
                <a:cs typeface="Calibri" panose="020F0502020204030204" pitchFamily="34" charset="0"/>
              </a:rPr>
              <a:t>(Re)using water in the dairy sector </a:t>
            </a:r>
            <a:endParaRPr lang="en-BE" sz="1600" dirty="0">
              <a:solidFill>
                <a:srgbClr val="000000"/>
              </a:solidFill>
              <a:latin typeface="Active"/>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9598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B5E9-A4E5-4C25-BFDE-C7BD6C40153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98AA854-68F1-4B9D-9390-AB55A08E34C2}"/>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F888A557-D125-4896-86D3-E9F472B32835}"/>
              </a:ext>
            </a:extLst>
          </p:cNvPr>
          <p:cNvSpPr>
            <a:spLocks noGrp="1"/>
          </p:cNvSpPr>
          <p:nvPr>
            <p:ph idx="13"/>
          </p:nvPr>
        </p:nvSpPr>
        <p:spPr/>
        <p:txBody>
          <a:bodyPr/>
          <a:lstStyle/>
          <a:p>
            <a:endParaRPr lang="en-GB"/>
          </a:p>
        </p:txBody>
      </p:sp>
      <p:cxnSp>
        <p:nvCxnSpPr>
          <p:cNvPr id="5" name="Straight Connector 4">
            <a:extLst>
              <a:ext uri="{FF2B5EF4-FFF2-40B4-BE49-F238E27FC236}">
                <a16:creationId xmlns:a16="http://schemas.microsoft.com/office/drawing/2014/main" id="{FCDEB82A-47DE-4904-9C58-9664B265C17A}"/>
              </a:ext>
            </a:extLst>
          </p:cNvPr>
          <p:cNvCxnSpPr>
            <a:cxnSpLocks/>
          </p:cNvCxnSpPr>
          <p:nvPr/>
        </p:nvCxnSpPr>
        <p:spPr>
          <a:xfrm>
            <a:off x="1951696" y="3933056"/>
            <a:ext cx="8784976" cy="0"/>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16D49A26-EDEE-4AB4-9BA8-8DCE38B78153}"/>
              </a:ext>
            </a:extLst>
          </p:cNvPr>
          <p:cNvSpPr/>
          <p:nvPr/>
        </p:nvSpPr>
        <p:spPr>
          <a:xfrm>
            <a:off x="263924" y="2887614"/>
            <a:ext cx="2015652" cy="2057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7" name="Picture 6" descr="A picture containing sign&#10;&#10;Description automatically generated">
            <a:extLst>
              <a:ext uri="{FF2B5EF4-FFF2-40B4-BE49-F238E27FC236}">
                <a16:creationId xmlns:a16="http://schemas.microsoft.com/office/drawing/2014/main" id="{1989D52A-A7E4-4933-959A-C7EB71BB925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2365" t="11054" r="11626" b="13975"/>
          <a:stretch/>
        </p:blipFill>
        <p:spPr>
          <a:xfrm>
            <a:off x="367520" y="2974660"/>
            <a:ext cx="1824910" cy="1800000"/>
          </a:xfrm>
          <a:prstGeom prst="rect">
            <a:avLst/>
          </a:prstGeom>
        </p:spPr>
      </p:pic>
      <p:sp>
        <p:nvSpPr>
          <p:cNvPr id="8" name="Oval 7">
            <a:extLst>
              <a:ext uri="{FF2B5EF4-FFF2-40B4-BE49-F238E27FC236}">
                <a16:creationId xmlns:a16="http://schemas.microsoft.com/office/drawing/2014/main" id="{FC8AF9E4-C311-4BA2-B0BC-2860FD94F7E8}"/>
              </a:ext>
            </a:extLst>
          </p:cNvPr>
          <p:cNvSpPr/>
          <p:nvPr/>
        </p:nvSpPr>
        <p:spPr>
          <a:xfrm>
            <a:off x="9755803" y="2879166"/>
            <a:ext cx="2015652" cy="2057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9" name="Picture 8" descr="A close up of a logo&#10;&#10;Description automatically generated">
            <a:extLst>
              <a:ext uri="{FF2B5EF4-FFF2-40B4-BE49-F238E27FC236}">
                <a16:creationId xmlns:a16="http://schemas.microsoft.com/office/drawing/2014/main" id="{D18B8E53-6EA6-4A18-BDE4-D50363046D5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72576" y="3016488"/>
            <a:ext cx="1800000" cy="1800000"/>
          </a:xfrm>
          <a:prstGeom prst="rect">
            <a:avLst/>
          </a:prstGeom>
        </p:spPr>
      </p:pic>
      <p:sp>
        <p:nvSpPr>
          <p:cNvPr id="10" name="Titre 1">
            <a:extLst>
              <a:ext uri="{FF2B5EF4-FFF2-40B4-BE49-F238E27FC236}">
                <a16:creationId xmlns:a16="http://schemas.microsoft.com/office/drawing/2014/main" id="{5C5FE7B9-F2AB-47D7-8593-2BACD92B4491}"/>
              </a:ext>
            </a:extLst>
          </p:cNvPr>
          <p:cNvSpPr txBox="1">
            <a:spLocks/>
          </p:cNvSpPr>
          <p:nvPr/>
        </p:nvSpPr>
        <p:spPr bwMode="auto">
          <a:xfrm>
            <a:off x="655552" y="4945362"/>
            <a:ext cx="11143468" cy="625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2800" b="0" spc="50">
                <a:solidFill>
                  <a:srgbClr val="008ED3"/>
                </a:solidFill>
                <a:latin typeface="Segoe UI" panose="020B0502040204020203" pitchFamily="34" charset="0"/>
                <a:ea typeface="ＭＳ Ｐゴシック" charset="0"/>
                <a:cs typeface="Segoe UI" panose="020B0502040204020203" pitchFamily="34" charset="0"/>
              </a:defRPr>
            </a:lvl1pPr>
            <a:lvl2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2pPr>
            <a:lvl3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3pPr>
            <a:lvl4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4pPr>
            <a:lvl5pPr algn="l" rtl="0" eaLnBrk="0" fontAlgn="base" hangingPunct="0">
              <a:lnSpc>
                <a:spcPct val="80000"/>
              </a:lnSpc>
              <a:spcBef>
                <a:spcPct val="0"/>
              </a:spcBef>
              <a:spcAft>
                <a:spcPct val="0"/>
              </a:spcAft>
              <a:defRPr sz="2200" b="1">
                <a:solidFill>
                  <a:srgbClr val="2969B3"/>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GB" sz="3600" kern="0" dirty="0">
                <a:solidFill>
                  <a:schemeClr val="accent1"/>
                </a:solidFill>
              </a:rPr>
              <a:t>chain          company             image                planet</a:t>
            </a:r>
            <a:endParaRPr lang="en-GB" sz="8800" kern="0" dirty="0">
              <a:solidFill>
                <a:schemeClr val="accent1"/>
              </a:solidFill>
            </a:endParaRPr>
          </a:p>
        </p:txBody>
      </p:sp>
      <p:sp>
        <p:nvSpPr>
          <p:cNvPr id="11" name="Oval 10">
            <a:extLst>
              <a:ext uri="{FF2B5EF4-FFF2-40B4-BE49-F238E27FC236}">
                <a16:creationId xmlns:a16="http://schemas.microsoft.com/office/drawing/2014/main" id="{9621F5FC-AF6A-4E04-B0F6-56ADA7DCB262}"/>
              </a:ext>
            </a:extLst>
          </p:cNvPr>
          <p:cNvSpPr/>
          <p:nvPr/>
        </p:nvSpPr>
        <p:spPr>
          <a:xfrm>
            <a:off x="6340336" y="3008040"/>
            <a:ext cx="2059919" cy="2057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2" name="Picture 11" descr="A picture containing graphics&#10;&#10;Description automatically generated">
            <a:extLst>
              <a:ext uri="{FF2B5EF4-FFF2-40B4-BE49-F238E27FC236}">
                <a16:creationId xmlns:a16="http://schemas.microsoft.com/office/drawing/2014/main" id="{7FFE63E6-93B7-42EA-AF97-1A3AAEA9F3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70295" y="2887500"/>
            <a:ext cx="1800000" cy="1800000"/>
          </a:xfrm>
          <a:prstGeom prst="rect">
            <a:avLst/>
          </a:prstGeom>
        </p:spPr>
      </p:pic>
      <p:sp>
        <p:nvSpPr>
          <p:cNvPr id="13" name="Oval 12">
            <a:extLst>
              <a:ext uri="{FF2B5EF4-FFF2-40B4-BE49-F238E27FC236}">
                <a16:creationId xmlns:a16="http://schemas.microsoft.com/office/drawing/2014/main" id="{8BA3FA86-F857-4E04-890C-F166406EEC84}"/>
              </a:ext>
            </a:extLst>
          </p:cNvPr>
          <p:cNvSpPr/>
          <p:nvPr/>
        </p:nvSpPr>
        <p:spPr>
          <a:xfrm>
            <a:off x="3287688" y="2904182"/>
            <a:ext cx="1724334" cy="2057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Picture 13" descr="A close up of a building&#10;&#10;Description automatically generated">
            <a:extLst>
              <a:ext uri="{FF2B5EF4-FFF2-40B4-BE49-F238E27FC236}">
                <a16:creationId xmlns:a16="http://schemas.microsoft.com/office/drawing/2014/main" id="{15217CFD-EBB3-4B2B-AACF-3B092962EE5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15681" y="3016488"/>
            <a:ext cx="1850254" cy="1800000"/>
          </a:xfrm>
          <a:prstGeom prst="rect">
            <a:avLst/>
          </a:prstGeom>
        </p:spPr>
      </p:pic>
      <p:sp>
        <p:nvSpPr>
          <p:cNvPr id="15" name="Titre 1">
            <a:extLst>
              <a:ext uri="{FF2B5EF4-FFF2-40B4-BE49-F238E27FC236}">
                <a16:creationId xmlns:a16="http://schemas.microsoft.com/office/drawing/2014/main" id="{CF1E7428-34F6-465D-BC2D-0DAB4D2A4384}"/>
              </a:ext>
            </a:extLst>
          </p:cNvPr>
          <p:cNvSpPr txBox="1">
            <a:spLocks/>
          </p:cNvSpPr>
          <p:nvPr/>
        </p:nvSpPr>
        <p:spPr>
          <a:xfrm>
            <a:off x="367520" y="1866634"/>
            <a:ext cx="11856640" cy="625682"/>
          </a:xfrm>
          <a:prstGeom prst="rect">
            <a:avLst/>
          </a:prstGeom>
          <a:no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GB" b="1">
                <a:solidFill>
                  <a:srgbClr val="36A1D6"/>
                </a:solidFill>
              </a:rPr>
              <a:t>Our footprint, the role we have for our planet</a:t>
            </a:r>
            <a:endParaRPr lang="en-GB" sz="9600" b="1" dirty="0">
              <a:solidFill>
                <a:srgbClr val="36A1D6"/>
              </a:solidFill>
            </a:endParaRPr>
          </a:p>
        </p:txBody>
      </p:sp>
    </p:spTree>
    <p:extLst>
      <p:ext uri="{BB962C8B-B14F-4D97-AF65-F5344CB8AC3E}">
        <p14:creationId xmlns:p14="http://schemas.microsoft.com/office/powerpoint/2010/main" val="3730826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40E29-42B2-40D8-A75C-DE673DEF8A4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32BC343-A73A-4DED-BC58-2E6196D95E0B}"/>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1C0FCABD-C430-4E5C-AA0E-252867830CD1}"/>
              </a:ext>
            </a:extLst>
          </p:cNvPr>
          <p:cNvSpPr>
            <a:spLocks noGrp="1"/>
          </p:cNvSpPr>
          <p:nvPr>
            <p:ph idx="13"/>
          </p:nvPr>
        </p:nvSpPr>
        <p:spPr/>
        <p:txBody>
          <a:bodyPr/>
          <a:lstStyle/>
          <a:p>
            <a:endParaRPr lang="en-GB"/>
          </a:p>
        </p:txBody>
      </p:sp>
      <p:pic>
        <p:nvPicPr>
          <p:cNvPr id="4098" name="Picture 2">
            <a:extLst>
              <a:ext uri="{FF2B5EF4-FFF2-40B4-BE49-F238E27FC236}">
                <a16:creationId xmlns:a16="http://schemas.microsoft.com/office/drawing/2014/main" id="{610E8B94-6966-41A1-B813-CD3157E8C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058" y="0"/>
            <a:ext cx="4757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12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08C0-9E31-452F-8544-0E82CECDA75F}"/>
              </a:ext>
            </a:extLst>
          </p:cNvPr>
          <p:cNvSpPr>
            <a:spLocks noGrp="1"/>
          </p:cNvSpPr>
          <p:nvPr>
            <p:ph type="title"/>
          </p:nvPr>
        </p:nvSpPr>
        <p:spPr/>
        <p:txBody>
          <a:bodyPr>
            <a:normAutofit/>
          </a:bodyPr>
          <a:lstStyle/>
          <a:p>
            <a:r>
              <a:rPr lang="en-GB" sz="3900" dirty="0">
                <a:solidFill>
                  <a:schemeClr val="accent1"/>
                </a:solidFill>
                <a:latin typeface="Segoe UI Semibold" panose="020B0702040204020203" pitchFamily="34" charset="0"/>
                <a:cs typeface="Segoe UI Semibold" panose="020B0702040204020203" pitchFamily="34" charset="0"/>
              </a:rPr>
              <a:t>EDA - European Dairy Association </a:t>
            </a:r>
          </a:p>
        </p:txBody>
      </p:sp>
      <p:sp>
        <p:nvSpPr>
          <p:cNvPr id="3" name="Content Placeholder 2">
            <a:extLst>
              <a:ext uri="{FF2B5EF4-FFF2-40B4-BE49-F238E27FC236}">
                <a16:creationId xmlns:a16="http://schemas.microsoft.com/office/drawing/2014/main" id="{630A194A-89AD-4E63-ADCD-88E1C3B3BC33}"/>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6930F7DD-8742-486F-9658-9A20246DD4A9}"/>
              </a:ext>
            </a:extLst>
          </p:cNvPr>
          <p:cNvSpPr>
            <a:spLocks noGrp="1"/>
          </p:cNvSpPr>
          <p:nvPr>
            <p:ph idx="13"/>
          </p:nvPr>
        </p:nvSpPr>
        <p:spPr/>
        <p:txBody>
          <a:bodyPr/>
          <a:lstStyle/>
          <a:p>
            <a:endParaRPr lang="en-GB"/>
          </a:p>
        </p:txBody>
      </p:sp>
      <p:sp>
        <p:nvSpPr>
          <p:cNvPr id="6" name="Content Placeholder 2">
            <a:extLst>
              <a:ext uri="{FF2B5EF4-FFF2-40B4-BE49-F238E27FC236}">
                <a16:creationId xmlns:a16="http://schemas.microsoft.com/office/drawing/2014/main" id="{89B53BC8-B30B-470F-B5D8-21FE164ECEEE}"/>
              </a:ext>
            </a:extLst>
          </p:cNvPr>
          <p:cNvSpPr txBox="1">
            <a:spLocks/>
          </p:cNvSpPr>
          <p:nvPr/>
        </p:nvSpPr>
        <p:spPr bwMode="auto">
          <a:xfrm>
            <a:off x="8040216" y="1331834"/>
            <a:ext cx="2706000" cy="10646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71463" indent="-271463" algn="l" rtl="0" eaLnBrk="0" fontAlgn="base" hangingPunct="0">
              <a:spcBef>
                <a:spcPct val="20000"/>
              </a:spcBef>
              <a:spcAft>
                <a:spcPct val="30000"/>
              </a:spcAft>
              <a:buClr>
                <a:srgbClr val="6A9A33"/>
              </a:buClr>
              <a:buFont typeface="Lucida Grande"/>
              <a:buChar char="➥"/>
              <a:defRPr sz="2200">
                <a:solidFill>
                  <a:srgbClr val="777777"/>
                </a:solidFill>
                <a:latin typeface="Arial" charset="0"/>
                <a:ea typeface="ＭＳ Ｐゴシック" charset="0"/>
                <a:cs typeface="ＭＳ Ｐゴシック" charset="0"/>
              </a:defRPr>
            </a:lvl1pPr>
            <a:lvl2pPr marL="355600" indent="-171450" algn="l" rtl="0" eaLnBrk="0" fontAlgn="base" hangingPunct="0">
              <a:lnSpc>
                <a:spcPct val="100000"/>
              </a:lnSpc>
              <a:spcBef>
                <a:spcPct val="20000"/>
              </a:spcBef>
              <a:spcAft>
                <a:spcPct val="60000"/>
              </a:spcAft>
              <a:buClr>
                <a:srgbClr val="777777"/>
              </a:buClr>
              <a:buFont typeface="Arial"/>
              <a:buChar char="•"/>
              <a:tabLst/>
              <a:defRPr sz="1600">
                <a:solidFill>
                  <a:srgbClr val="777777"/>
                </a:solidFill>
                <a:latin typeface="Arial" charset="0"/>
                <a:ea typeface="ＭＳ Ｐゴシック" charset="-128"/>
              </a:defRPr>
            </a:lvl2pPr>
            <a:lvl3pPr marL="808038" indent="-142875" algn="l" rtl="0" eaLnBrk="0" fontAlgn="base" hangingPunct="0">
              <a:lnSpc>
                <a:spcPct val="100000"/>
              </a:lnSpc>
              <a:spcBef>
                <a:spcPct val="20000"/>
              </a:spcBef>
              <a:spcAft>
                <a:spcPct val="30000"/>
              </a:spcAft>
              <a:buClr>
                <a:srgbClr val="777777"/>
              </a:buClr>
              <a:buFont typeface="Arial"/>
              <a:buChar char="•"/>
              <a:defRPr sz="1600">
                <a:solidFill>
                  <a:srgbClr val="777777"/>
                </a:solidFill>
                <a:latin typeface="Arial" charset="0"/>
                <a:ea typeface="ＭＳ Ｐゴシック" charset="-128"/>
              </a:defRPr>
            </a:lvl3pPr>
            <a:lvl4pPr marL="1079500" indent="-142875" algn="l" rtl="0" eaLnBrk="0" fontAlgn="base" hangingPunct="0">
              <a:lnSpc>
                <a:spcPct val="100000"/>
              </a:lnSpc>
              <a:spcBef>
                <a:spcPct val="20000"/>
              </a:spcBef>
              <a:spcAft>
                <a:spcPct val="0"/>
              </a:spcAft>
              <a:buClr>
                <a:srgbClr val="777777"/>
              </a:buClr>
              <a:buFont typeface="Arial"/>
              <a:buChar char="•"/>
              <a:defRPr sz="1600">
                <a:solidFill>
                  <a:srgbClr val="777777"/>
                </a:solidFill>
                <a:latin typeface="Arial" charset="0"/>
                <a:ea typeface="ＭＳ Ｐゴシック" charset="-128"/>
              </a:defRPr>
            </a:lvl4pPr>
            <a:lvl5pPr marL="1160463" indent="-142875" algn="l" rtl="0" eaLnBrk="0" fontAlgn="base" hangingPunct="0">
              <a:lnSpc>
                <a:spcPct val="100000"/>
              </a:lnSpc>
              <a:spcBef>
                <a:spcPct val="20000"/>
              </a:spcBef>
              <a:spcAft>
                <a:spcPct val="0"/>
              </a:spcAft>
              <a:buFont typeface="Lucida Grande"/>
              <a:buChar char="-"/>
              <a:defRPr sz="1600">
                <a:solidFill>
                  <a:srgbClr val="777777"/>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indent="-355600">
              <a:buClr>
                <a:srgbClr val="379E31"/>
              </a:buClr>
              <a:buFont typeface="Wingdings" panose="05000000000000000000" pitchFamily="2" charset="2"/>
              <a:buChar char="§"/>
              <a:defRPr/>
            </a:pPr>
            <a:r>
              <a:rPr lang="en-GB" sz="2200" kern="0" dirty="0">
                <a:solidFill>
                  <a:schemeClr val="bg2">
                    <a:lumMod val="75000"/>
                  </a:schemeClr>
                </a:solidFill>
                <a:latin typeface="Segoe UI" panose="020B0502040204020203" pitchFamily="34" charset="0"/>
                <a:cs typeface="Segoe UI" panose="020B0502040204020203" pitchFamily="34" charset="0"/>
              </a:rPr>
              <a:t>Association of national dairy industry associations of    </a:t>
            </a:r>
            <a:r>
              <a:rPr lang="en-GB" sz="2200" b="1" kern="0" dirty="0">
                <a:solidFill>
                  <a:srgbClr val="379E31"/>
                </a:solidFill>
                <a:latin typeface="Segoe UI" panose="020B0502040204020203" pitchFamily="34" charset="0"/>
                <a:cs typeface="Segoe UI" panose="020B0502040204020203" pitchFamily="34" charset="0"/>
              </a:rPr>
              <a:t>21 EU Member States</a:t>
            </a:r>
            <a:endParaRPr lang="en-GB" sz="2200" kern="0" dirty="0">
              <a:solidFill>
                <a:srgbClr val="379E31"/>
              </a:solidFill>
              <a:latin typeface="Segoe UI" panose="020B0502040204020203" pitchFamily="34" charset="0"/>
              <a:cs typeface="Segoe UI" panose="020B0502040204020203" pitchFamily="34" charset="0"/>
            </a:endParaRPr>
          </a:p>
          <a:p>
            <a:pPr lvl="1" indent="0">
              <a:buNone/>
              <a:defRPr/>
            </a:pPr>
            <a:endParaRPr lang="en-GB" sz="2300" kern="0" dirty="0">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0353EDC4-5652-45F6-B00A-84D530983E24}"/>
              </a:ext>
            </a:extLst>
          </p:cNvPr>
          <p:cNvPicPr>
            <a:picLocks noChangeAspect="1"/>
          </p:cNvPicPr>
          <p:nvPr/>
        </p:nvPicPr>
        <p:blipFill>
          <a:blip r:embed="rId2"/>
          <a:stretch>
            <a:fillRect/>
          </a:stretch>
        </p:blipFill>
        <p:spPr>
          <a:xfrm>
            <a:off x="4511824" y="1362709"/>
            <a:ext cx="3497598" cy="4721116"/>
          </a:xfrm>
          <a:prstGeom prst="rect">
            <a:avLst/>
          </a:prstGeom>
        </p:spPr>
      </p:pic>
      <p:sp>
        <p:nvSpPr>
          <p:cNvPr id="8" name="Content Placeholder 2">
            <a:extLst>
              <a:ext uri="{FF2B5EF4-FFF2-40B4-BE49-F238E27FC236}">
                <a16:creationId xmlns:a16="http://schemas.microsoft.com/office/drawing/2014/main" id="{6AB51BD0-4873-49F9-9948-7FF384D6ECC1}"/>
              </a:ext>
            </a:extLst>
          </p:cNvPr>
          <p:cNvSpPr txBox="1">
            <a:spLocks/>
          </p:cNvSpPr>
          <p:nvPr/>
        </p:nvSpPr>
        <p:spPr bwMode="auto">
          <a:xfrm>
            <a:off x="8104157" y="3592343"/>
            <a:ext cx="2578117" cy="20159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71463" indent="-271463" algn="l" rtl="0" eaLnBrk="0" fontAlgn="base" hangingPunct="0">
              <a:spcBef>
                <a:spcPct val="20000"/>
              </a:spcBef>
              <a:spcAft>
                <a:spcPct val="30000"/>
              </a:spcAft>
              <a:buClr>
                <a:srgbClr val="6A9A33"/>
              </a:buClr>
              <a:buFont typeface="Lucida Grande"/>
              <a:buChar char="➥"/>
              <a:defRPr sz="2200">
                <a:solidFill>
                  <a:srgbClr val="777777"/>
                </a:solidFill>
                <a:latin typeface="Arial" charset="0"/>
                <a:ea typeface="ＭＳ Ｐゴシック" charset="0"/>
                <a:cs typeface="ＭＳ Ｐゴシック" charset="0"/>
              </a:defRPr>
            </a:lvl1pPr>
            <a:lvl2pPr marL="355600" indent="-171450" algn="l" rtl="0" eaLnBrk="0" fontAlgn="base" hangingPunct="0">
              <a:lnSpc>
                <a:spcPct val="100000"/>
              </a:lnSpc>
              <a:spcBef>
                <a:spcPct val="20000"/>
              </a:spcBef>
              <a:spcAft>
                <a:spcPct val="60000"/>
              </a:spcAft>
              <a:buClr>
                <a:srgbClr val="777777"/>
              </a:buClr>
              <a:buFont typeface="Arial"/>
              <a:buChar char="•"/>
              <a:tabLst/>
              <a:defRPr sz="1600">
                <a:solidFill>
                  <a:srgbClr val="777777"/>
                </a:solidFill>
                <a:latin typeface="Arial" charset="0"/>
                <a:ea typeface="ＭＳ Ｐゴシック" charset="-128"/>
              </a:defRPr>
            </a:lvl2pPr>
            <a:lvl3pPr marL="808038" indent="-142875" algn="l" rtl="0" eaLnBrk="0" fontAlgn="base" hangingPunct="0">
              <a:lnSpc>
                <a:spcPct val="100000"/>
              </a:lnSpc>
              <a:spcBef>
                <a:spcPct val="20000"/>
              </a:spcBef>
              <a:spcAft>
                <a:spcPct val="30000"/>
              </a:spcAft>
              <a:buClr>
                <a:srgbClr val="777777"/>
              </a:buClr>
              <a:buFont typeface="Arial"/>
              <a:buChar char="•"/>
              <a:defRPr sz="1600">
                <a:solidFill>
                  <a:srgbClr val="777777"/>
                </a:solidFill>
                <a:latin typeface="Arial" charset="0"/>
                <a:ea typeface="ＭＳ Ｐゴシック" charset="-128"/>
              </a:defRPr>
            </a:lvl3pPr>
            <a:lvl4pPr marL="1079500" indent="-142875" algn="l" rtl="0" eaLnBrk="0" fontAlgn="base" hangingPunct="0">
              <a:lnSpc>
                <a:spcPct val="100000"/>
              </a:lnSpc>
              <a:spcBef>
                <a:spcPct val="20000"/>
              </a:spcBef>
              <a:spcAft>
                <a:spcPct val="0"/>
              </a:spcAft>
              <a:buClr>
                <a:srgbClr val="777777"/>
              </a:buClr>
              <a:buFont typeface="Arial"/>
              <a:buChar char="•"/>
              <a:defRPr sz="1600">
                <a:solidFill>
                  <a:srgbClr val="777777"/>
                </a:solidFill>
                <a:latin typeface="Arial" charset="0"/>
                <a:ea typeface="ＭＳ Ｐゴシック" charset="-128"/>
              </a:defRPr>
            </a:lvl4pPr>
            <a:lvl5pPr marL="1160463" indent="-142875" algn="l" rtl="0" eaLnBrk="0" fontAlgn="base" hangingPunct="0">
              <a:lnSpc>
                <a:spcPct val="100000"/>
              </a:lnSpc>
              <a:spcBef>
                <a:spcPct val="20000"/>
              </a:spcBef>
              <a:spcAft>
                <a:spcPct val="0"/>
              </a:spcAft>
              <a:buFont typeface="Lucida Grande"/>
              <a:buChar char="-"/>
              <a:defRPr sz="1600">
                <a:solidFill>
                  <a:srgbClr val="777777"/>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indent="-355600">
              <a:buClr>
                <a:srgbClr val="379E31"/>
              </a:buClr>
              <a:buFont typeface="Wingdings" panose="05000000000000000000" pitchFamily="2" charset="2"/>
              <a:buChar char="§"/>
              <a:defRPr/>
            </a:pPr>
            <a:r>
              <a:rPr lang="en-GB" sz="2200" b="1" kern="0" dirty="0">
                <a:solidFill>
                  <a:srgbClr val="379E31"/>
                </a:solidFill>
                <a:latin typeface="Segoe UI" panose="020B0502040204020203" pitchFamily="34" charset="0"/>
                <a:cs typeface="Segoe UI" panose="020B0502040204020203" pitchFamily="34" charset="0"/>
              </a:rPr>
              <a:t>Cooperative</a:t>
            </a:r>
            <a:r>
              <a:rPr lang="en-GB" sz="2200" kern="0" dirty="0">
                <a:solidFill>
                  <a:schemeClr val="bg2">
                    <a:lumMod val="75000"/>
                  </a:schemeClr>
                </a:solidFill>
                <a:latin typeface="Segoe UI" panose="020B0502040204020203" pitchFamily="34" charset="0"/>
                <a:cs typeface="Segoe UI" panose="020B0502040204020203" pitchFamily="34" charset="0"/>
              </a:rPr>
              <a:t> and </a:t>
            </a:r>
            <a:r>
              <a:rPr lang="en-GB" sz="2200" b="1" kern="0" dirty="0">
                <a:solidFill>
                  <a:srgbClr val="379E31"/>
                </a:solidFill>
                <a:latin typeface="Segoe UI" panose="020B0502040204020203" pitchFamily="34" charset="0"/>
                <a:cs typeface="Segoe UI" panose="020B0502040204020203" pitchFamily="34" charset="0"/>
              </a:rPr>
              <a:t>private</a:t>
            </a:r>
            <a:r>
              <a:rPr lang="en-GB" sz="2200" kern="0" dirty="0">
                <a:solidFill>
                  <a:schemeClr val="bg2">
                    <a:lumMod val="75000"/>
                  </a:schemeClr>
                </a:solidFill>
                <a:latin typeface="Segoe UI" panose="020B0502040204020203" pitchFamily="34" charset="0"/>
                <a:cs typeface="Segoe UI" panose="020B0502040204020203" pitchFamily="34" charset="0"/>
              </a:rPr>
              <a:t> milk processors</a:t>
            </a:r>
          </a:p>
          <a:p>
            <a:pPr marL="0" lvl="1" indent="0">
              <a:buNone/>
              <a:defRPr/>
            </a:pPr>
            <a:endParaRPr lang="en-GB" sz="2200" kern="0" dirty="0">
              <a:solidFill>
                <a:srgbClr val="008ED3"/>
              </a:solidFill>
              <a:latin typeface="Segoe UI" panose="020B0502040204020203" pitchFamily="34" charset="0"/>
              <a:cs typeface="Segoe UI" panose="020B0502040204020203" pitchFamily="34" charset="0"/>
            </a:endParaRPr>
          </a:p>
          <a:p>
            <a:pPr lvl="1" indent="0">
              <a:buNone/>
              <a:defRPr/>
            </a:pPr>
            <a:endParaRPr lang="en-GB" sz="2200" kern="0" dirty="0">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286464DC-3707-48F4-AAFB-F388A930A1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4473" y="1391507"/>
            <a:ext cx="4037305" cy="4663521"/>
          </a:xfrm>
          <a:prstGeom prst="rect">
            <a:avLst/>
          </a:prstGeom>
        </p:spPr>
      </p:pic>
      <p:sp>
        <p:nvSpPr>
          <p:cNvPr id="10" name="Content Placeholder 2">
            <a:extLst>
              <a:ext uri="{FF2B5EF4-FFF2-40B4-BE49-F238E27FC236}">
                <a16:creationId xmlns:a16="http://schemas.microsoft.com/office/drawing/2014/main" id="{F658CFA6-508F-42EB-A6CE-B95ED3F6FCF9}"/>
              </a:ext>
            </a:extLst>
          </p:cNvPr>
          <p:cNvSpPr txBox="1">
            <a:spLocks/>
          </p:cNvSpPr>
          <p:nvPr/>
        </p:nvSpPr>
        <p:spPr bwMode="auto">
          <a:xfrm>
            <a:off x="623392" y="1391507"/>
            <a:ext cx="2706000" cy="10646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71463" indent="-271463" algn="l" rtl="0" eaLnBrk="0" fontAlgn="base" hangingPunct="0">
              <a:spcBef>
                <a:spcPct val="20000"/>
              </a:spcBef>
              <a:spcAft>
                <a:spcPct val="30000"/>
              </a:spcAft>
              <a:buClr>
                <a:srgbClr val="6A9A33"/>
              </a:buClr>
              <a:buFont typeface="Lucida Grande"/>
              <a:buChar char="➥"/>
              <a:defRPr sz="2200">
                <a:solidFill>
                  <a:srgbClr val="777777"/>
                </a:solidFill>
                <a:latin typeface="Arial" charset="0"/>
                <a:ea typeface="ＭＳ Ｐゴシック" charset="0"/>
                <a:cs typeface="ＭＳ Ｐゴシック" charset="0"/>
              </a:defRPr>
            </a:lvl1pPr>
            <a:lvl2pPr marL="355600" indent="-171450" algn="l" rtl="0" eaLnBrk="0" fontAlgn="base" hangingPunct="0">
              <a:lnSpc>
                <a:spcPct val="100000"/>
              </a:lnSpc>
              <a:spcBef>
                <a:spcPct val="20000"/>
              </a:spcBef>
              <a:spcAft>
                <a:spcPct val="60000"/>
              </a:spcAft>
              <a:buClr>
                <a:srgbClr val="777777"/>
              </a:buClr>
              <a:buFont typeface="Arial"/>
              <a:buChar char="•"/>
              <a:tabLst/>
              <a:defRPr sz="1600">
                <a:solidFill>
                  <a:srgbClr val="777777"/>
                </a:solidFill>
                <a:latin typeface="Arial" charset="0"/>
                <a:ea typeface="ＭＳ Ｐゴシック" charset="-128"/>
              </a:defRPr>
            </a:lvl2pPr>
            <a:lvl3pPr marL="808038" indent="-142875" algn="l" rtl="0" eaLnBrk="0" fontAlgn="base" hangingPunct="0">
              <a:lnSpc>
                <a:spcPct val="100000"/>
              </a:lnSpc>
              <a:spcBef>
                <a:spcPct val="20000"/>
              </a:spcBef>
              <a:spcAft>
                <a:spcPct val="30000"/>
              </a:spcAft>
              <a:buClr>
                <a:srgbClr val="777777"/>
              </a:buClr>
              <a:buFont typeface="Arial"/>
              <a:buChar char="•"/>
              <a:defRPr sz="1600">
                <a:solidFill>
                  <a:srgbClr val="777777"/>
                </a:solidFill>
                <a:latin typeface="Arial" charset="0"/>
                <a:ea typeface="ＭＳ Ｐゴシック" charset="-128"/>
              </a:defRPr>
            </a:lvl3pPr>
            <a:lvl4pPr marL="1079500" indent="-142875" algn="l" rtl="0" eaLnBrk="0" fontAlgn="base" hangingPunct="0">
              <a:lnSpc>
                <a:spcPct val="100000"/>
              </a:lnSpc>
              <a:spcBef>
                <a:spcPct val="20000"/>
              </a:spcBef>
              <a:spcAft>
                <a:spcPct val="0"/>
              </a:spcAft>
              <a:buClr>
                <a:srgbClr val="777777"/>
              </a:buClr>
              <a:buFont typeface="Arial"/>
              <a:buChar char="•"/>
              <a:defRPr sz="1600">
                <a:solidFill>
                  <a:srgbClr val="777777"/>
                </a:solidFill>
                <a:latin typeface="Arial" charset="0"/>
                <a:ea typeface="ＭＳ Ｐゴシック" charset="-128"/>
              </a:defRPr>
            </a:lvl4pPr>
            <a:lvl5pPr marL="1160463" indent="-142875" algn="l" rtl="0" eaLnBrk="0" fontAlgn="base" hangingPunct="0">
              <a:lnSpc>
                <a:spcPct val="100000"/>
              </a:lnSpc>
              <a:spcBef>
                <a:spcPct val="20000"/>
              </a:spcBef>
              <a:spcAft>
                <a:spcPct val="0"/>
              </a:spcAft>
              <a:buFont typeface="Lucida Grande"/>
              <a:buChar char="-"/>
              <a:defRPr sz="1600">
                <a:solidFill>
                  <a:srgbClr val="777777"/>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1" indent="0">
              <a:buClr>
                <a:srgbClr val="379E31"/>
              </a:buClr>
              <a:buNone/>
              <a:defRPr/>
            </a:pPr>
            <a:r>
              <a:rPr lang="en-GB" sz="1400" b="1" kern="0" dirty="0">
                <a:solidFill>
                  <a:srgbClr val="379E31"/>
                </a:solidFill>
                <a:latin typeface="Segoe UI" panose="020B0502040204020203" pitchFamily="34" charset="0"/>
                <a:cs typeface="Segoe UI" panose="020B0502040204020203" pitchFamily="34" charset="0"/>
              </a:rPr>
              <a:t>EDA members</a:t>
            </a:r>
            <a:endParaRPr lang="en-GB" kern="0" dirty="0">
              <a:solidFill>
                <a:srgbClr val="379E31"/>
              </a:solidFill>
              <a:latin typeface="Segoe UI" panose="020B0502040204020203" pitchFamily="34" charset="0"/>
              <a:cs typeface="Segoe UI" panose="020B0502040204020203" pitchFamily="34" charset="0"/>
            </a:endParaRPr>
          </a:p>
          <a:p>
            <a:pPr lvl="1" indent="0">
              <a:buNone/>
              <a:defRPr/>
            </a:pPr>
            <a:endParaRPr lang="en-GB" sz="1800" kern="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23420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ACA2D6-24DE-454F-AD05-CC78257068DB}"/>
              </a:ext>
            </a:extLst>
          </p:cNvPr>
          <p:cNvSpPr>
            <a:spLocks noGrp="1"/>
          </p:cNvSpPr>
          <p:nvPr>
            <p:ph idx="13"/>
          </p:nvPr>
        </p:nvSpPr>
        <p:spPr/>
        <p:txBody>
          <a:bodyPr/>
          <a:lstStyle/>
          <a:p>
            <a:endParaRPr lang="en-GB"/>
          </a:p>
        </p:txBody>
      </p:sp>
      <p:pic>
        <p:nvPicPr>
          <p:cNvPr id="5" name="Picture 4">
            <a:extLst>
              <a:ext uri="{FF2B5EF4-FFF2-40B4-BE49-F238E27FC236}">
                <a16:creationId xmlns:a16="http://schemas.microsoft.com/office/drawing/2014/main" id="{9582CA98-5C11-43DD-8A44-9B8D1D160C8F}"/>
              </a:ext>
            </a:extLst>
          </p:cNvPr>
          <p:cNvPicPr>
            <a:picLocks noChangeAspect="1"/>
          </p:cNvPicPr>
          <p:nvPr/>
        </p:nvPicPr>
        <p:blipFill>
          <a:blip r:embed="rId2"/>
          <a:stretch>
            <a:fillRect/>
          </a:stretch>
        </p:blipFill>
        <p:spPr>
          <a:xfrm>
            <a:off x="3334808" y="224814"/>
            <a:ext cx="8972939" cy="5616502"/>
          </a:xfrm>
          <a:prstGeom prst="rect">
            <a:avLst/>
          </a:prstGeom>
        </p:spPr>
      </p:pic>
      <p:sp>
        <p:nvSpPr>
          <p:cNvPr id="6" name="TextBox 5">
            <a:extLst>
              <a:ext uri="{FF2B5EF4-FFF2-40B4-BE49-F238E27FC236}">
                <a16:creationId xmlns:a16="http://schemas.microsoft.com/office/drawing/2014/main" id="{40CC9361-6863-4DA9-95D6-66AADC7B4EFB}"/>
              </a:ext>
            </a:extLst>
          </p:cNvPr>
          <p:cNvSpPr txBox="1"/>
          <p:nvPr/>
        </p:nvSpPr>
        <p:spPr>
          <a:xfrm>
            <a:off x="1464816" y="6121524"/>
            <a:ext cx="104667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25252"/>
                </a:solidFill>
                <a:effectLst/>
                <a:uLnTx/>
                <a:uFillTx/>
                <a:latin typeface="Segoe UI"/>
                <a:ea typeface="+mn-ea"/>
                <a:cs typeface="+mn-cs"/>
                <a:hlinkClick r:id="rId3"/>
              </a:rPr>
              <a:t>https://www.colruytgroup.com/wps/portal/cg/en/home/stories/calculate-the-eco-score/calculate-the-eco-score</a:t>
            </a:r>
            <a:endParaRPr kumimoji="0" lang="en-BE" sz="1400" b="0" i="0" u="none" strike="noStrike" kern="1200" cap="none" spc="0" normalizeH="0" baseline="0" noProof="0" dirty="0">
              <a:ln>
                <a:noFill/>
              </a:ln>
              <a:solidFill>
                <a:srgbClr val="525252"/>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974F7AC1-1189-4835-B35D-CAEC34675B30}"/>
              </a:ext>
            </a:extLst>
          </p:cNvPr>
          <p:cNvPicPr>
            <a:picLocks noChangeAspect="1"/>
          </p:cNvPicPr>
          <p:nvPr/>
        </p:nvPicPr>
        <p:blipFill>
          <a:blip r:embed="rId4"/>
          <a:stretch>
            <a:fillRect/>
          </a:stretch>
        </p:blipFill>
        <p:spPr>
          <a:xfrm>
            <a:off x="461678" y="1334173"/>
            <a:ext cx="2438103" cy="240581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A8109F95-C3CD-40FE-A6B2-F17500C18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1995" y="3530526"/>
            <a:ext cx="6383485" cy="2967625"/>
          </a:xfrm>
          <a:prstGeom prst="rect">
            <a:avLst/>
          </a:prstGeom>
        </p:spPr>
      </p:pic>
    </p:spTree>
    <p:extLst>
      <p:ext uri="{BB962C8B-B14F-4D97-AF65-F5344CB8AC3E}">
        <p14:creationId xmlns:p14="http://schemas.microsoft.com/office/powerpoint/2010/main" val="1011203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2846-D67F-48A1-ADCE-CD8ABA300CB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63A1516-48DC-460A-87AA-BA0098FAFE64}"/>
              </a:ext>
            </a:extLst>
          </p:cNvPr>
          <p:cNvSpPr>
            <a:spLocks noGrp="1"/>
          </p:cNvSpPr>
          <p:nvPr>
            <p:ph idx="1"/>
          </p:nvPr>
        </p:nvSpPr>
        <p:spPr/>
        <p:txBody>
          <a:bodyPr/>
          <a:lstStyle/>
          <a:p>
            <a:endParaRPr lang="en-GB" dirty="0"/>
          </a:p>
        </p:txBody>
      </p:sp>
      <p:sp>
        <p:nvSpPr>
          <p:cNvPr id="4" name="Content Placeholder 3">
            <a:extLst>
              <a:ext uri="{FF2B5EF4-FFF2-40B4-BE49-F238E27FC236}">
                <a16:creationId xmlns:a16="http://schemas.microsoft.com/office/drawing/2014/main" id="{8B559BE0-8052-4F63-B329-A541B6E5EFA8}"/>
              </a:ext>
            </a:extLst>
          </p:cNvPr>
          <p:cNvSpPr>
            <a:spLocks noGrp="1"/>
          </p:cNvSpPr>
          <p:nvPr>
            <p:ph idx="13"/>
          </p:nvPr>
        </p:nvSpPr>
        <p:spPr/>
        <p:txBody>
          <a:bodyPr/>
          <a:lstStyle/>
          <a:p>
            <a:endParaRPr lang="en-GB"/>
          </a:p>
        </p:txBody>
      </p:sp>
      <p:pic>
        <p:nvPicPr>
          <p:cNvPr id="2050" name="73b76838-3484-428c-92a2-3f96e751cb0b" descr="Image">
            <a:extLst>
              <a:ext uri="{FF2B5EF4-FFF2-40B4-BE49-F238E27FC236}">
                <a16:creationId xmlns:a16="http://schemas.microsoft.com/office/drawing/2014/main" id="{A4689647-0194-41AD-A299-E3955C103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232748" y="-283818"/>
            <a:ext cx="5068350" cy="900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5832d0b-960b-4c18-a582-6c2980497eb0" descr="Image">
            <a:extLst>
              <a:ext uri="{FF2B5EF4-FFF2-40B4-BE49-F238E27FC236}">
                <a16:creationId xmlns:a16="http://schemas.microsoft.com/office/drawing/2014/main" id="{854BAF02-B09E-4760-896E-F06955A3B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087851">
            <a:off x="6853313" y="-2080711"/>
            <a:ext cx="4102781" cy="729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87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377D-6C09-4D1C-A386-22F5134FCE4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61585FA-6BA2-40B6-8D68-D59E9D943754}"/>
              </a:ext>
            </a:extLst>
          </p:cNvPr>
          <p:cNvSpPr>
            <a:spLocks noGrp="1"/>
          </p:cNvSpPr>
          <p:nvPr>
            <p:ph idx="1"/>
          </p:nvPr>
        </p:nvSpPr>
        <p:spPr/>
        <p:txBody>
          <a:bodyPr/>
          <a:lstStyle/>
          <a:p>
            <a:endParaRPr lang="en-GB" dirty="0"/>
          </a:p>
        </p:txBody>
      </p:sp>
      <p:sp>
        <p:nvSpPr>
          <p:cNvPr id="4" name="Content Placeholder 3">
            <a:extLst>
              <a:ext uri="{FF2B5EF4-FFF2-40B4-BE49-F238E27FC236}">
                <a16:creationId xmlns:a16="http://schemas.microsoft.com/office/drawing/2014/main" id="{56672088-F57E-472C-BABC-CD3CD880F513}"/>
              </a:ext>
            </a:extLst>
          </p:cNvPr>
          <p:cNvSpPr>
            <a:spLocks noGrp="1"/>
          </p:cNvSpPr>
          <p:nvPr>
            <p:ph idx="13"/>
          </p:nvPr>
        </p:nvSpPr>
        <p:spPr/>
        <p:txBody>
          <a:bodyPr/>
          <a:lstStyle/>
          <a:p>
            <a:endParaRPr lang="en-GB"/>
          </a:p>
        </p:txBody>
      </p:sp>
      <p:pic>
        <p:nvPicPr>
          <p:cNvPr id="8" name="Picture 7">
            <a:extLst>
              <a:ext uri="{FF2B5EF4-FFF2-40B4-BE49-F238E27FC236}">
                <a16:creationId xmlns:a16="http://schemas.microsoft.com/office/drawing/2014/main" id="{09245509-B73D-4977-970C-25996C1F4B59}"/>
              </a:ext>
            </a:extLst>
          </p:cNvPr>
          <p:cNvPicPr>
            <a:picLocks noChangeAspect="1"/>
          </p:cNvPicPr>
          <p:nvPr/>
        </p:nvPicPr>
        <p:blipFill>
          <a:blip r:embed="rId2"/>
          <a:stretch>
            <a:fillRect/>
          </a:stretch>
        </p:blipFill>
        <p:spPr>
          <a:xfrm>
            <a:off x="71120" y="2367882"/>
            <a:ext cx="12192000" cy="4633740"/>
          </a:xfrm>
          <a:prstGeom prst="rect">
            <a:avLst/>
          </a:prstGeom>
        </p:spPr>
      </p:pic>
      <p:pic>
        <p:nvPicPr>
          <p:cNvPr id="6" name="Picture 5">
            <a:extLst>
              <a:ext uri="{FF2B5EF4-FFF2-40B4-BE49-F238E27FC236}">
                <a16:creationId xmlns:a16="http://schemas.microsoft.com/office/drawing/2014/main" id="{833B0862-0E7C-4897-93EF-64742A98BB36}"/>
              </a:ext>
            </a:extLst>
          </p:cNvPr>
          <p:cNvPicPr>
            <a:picLocks noChangeAspect="1"/>
          </p:cNvPicPr>
          <p:nvPr/>
        </p:nvPicPr>
        <p:blipFill>
          <a:blip r:embed="rId3"/>
          <a:stretch>
            <a:fillRect/>
          </a:stretch>
        </p:blipFill>
        <p:spPr>
          <a:xfrm>
            <a:off x="3982720" y="-366902"/>
            <a:ext cx="8046720" cy="2967856"/>
          </a:xfrm>
          <a:prstGeom prst="rect">
            <a:avLst/>
          </a:prstGeom>
        </p:spPr>
      </p:pic>
    </p:spTree>
    <p:extLst>
      <p:ext uri="{BB962C8B-B14F-4D97-AF65-F5344CB8AC3E}">
        <p14:creationId xmlns:p14="http://schemas.microsoft.com/office/powerpoint/2010/main" val="1219036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227C2-BC43-43CA-8573-9CF29542059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30D5B76-1C6D-4D52-B664-4BF44A886D4F}"/>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5A37E1D3-341E-4FEF-B947-C360A6C57E40}"/>
              </a:ext>
            </a:extLst>
          </p:cNvPr>
          <p:cNvSpPr>
            <a:spLocks noGrp="1"/>
          </p:cNvSpPr>
          <p:nvPr>
            <p:ph idx="13"/>
          </p:nvPr>
        </p:nvSpPr>
        <p:spPr/>
        <p:txBody>
          <a:bodyPr/>
          <a:lstStyle/>
          <a:p>
            <a:endParaRPr lang="en-GB"/>
          </a:p>
        </p:txBody>
      </p:sp>
      <p:pic>
        <p:nvPicPr>
          <p:cNvPr id="5" name="Picture 2" descr="L’Éco-Score, un nouvel indicateur d’impact environnemental">
            <a:extLst>
              <a:ext uri="{FF2B5EF4-FFF2-40B4-BE49-F238E27FC236}">
                <a16:creationId xmlns:a16="http://schemas.microsoft.com/office/drawing/2014/main" id="{40861253-C109-4D6D-B7A1-9BA391F87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19" y="294005"/>
            <a:ext cx="11015097" cy="603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24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1278C-0379-4860-82F5-3D1C18FA5B21}"/>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3F46B9F5-827E-4A4C-87F4-B6B475B8B36F}"/>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9C4B793F-EA52-4571-8968-1A9018DB93DB}"/>
              </a:ext>
            </a:extLst>
          </p:cNvPr>
          <p:cNvSpPr>
            <a:spLocks noGrp="1"/>
          </p:cNvSpPr>
          <p:nvPr>
            <p:ph idx="13"/>
          </p:nvPr>
        </p:nvSpPr>
        <p:spPr/>
        <p:txBody>
          <a:bodyPr/>
          <a:lstStyle/>
          <a:p>
            <a:endParaRPr lang="en-GB"/>
          </a:p>
        </p:txBody>
      </p:sp>
      <p:pic>
        <p:nvPicPr>
          <p:cNvPr id="6" name="Picture 5">
            <a:extLst>
              <a:ext uri="{FF2B5EF4-FFF2-40B4-BE49-F238E27FC236}">
                <a16:creationId xmlns:a16="http://schemas.microsoft.com/office/drawing/2014/main" id="{359E26EB-97BE-4306-AD30-6DDA67BFD49D}"/>
              </a:ext>
            </a:extLst>
          </p:cNvPr>
          <p:cNvPicPr>
            <a:picLocks noChangeAspect="1"/>
          </p:cNvPicPr>
          <p:nvPr/>
        </p:nvPicPr>
        <p:blipFill>
          <a:blip r:embed="rId2"/>
          <a:stretch>
            <a:fillRect/>
          </a:stretch>
        </p:blipFill>
        <p:spPr>
          <a:xfrm>
            <a:off x="0" y="790992"/>
            <a:ext cx="12192000" cy="4511234"/>
          </a:xfrm>
          <a:prstGeom prst="rect">
            <a:avLst/>
          </a:prstGeom>
        </p:spPr>
      </p:pic>
      <p:pic>
        <p:nvPicPr>
          <p:cNvPr id="10" name="Picture 9">
            <a:extLst>
              <a:ext uri="{FF2B5EF4-FFF2-40B4-BE49-F238E27FC236}">
                <a16:creationId xmlns:a16="http://schemas.microsoft.com/office/drawing/2014/main" id="{5FADBCC7-35D4-47AC-87C6-33566ED289BE}"/>
              </a:ext>
            </a:extLst>
          </p:cNvPr>
          <p:cNvPicPr>
            <a:picLocks noChangeAspect="1"/>
          </p:cNvPicPr>
          <p:nvPr/>
        </p:nvPicPr>
        <p:blipFill>
          <a:blip r:embed="rId3"/>
          <a:stretch>
            <a:fillRect/>
          </a:stretch>
        </p:blipFill>
        <p:spPr>
          <a:xfrm>
            <a:off x="0" y="5305425"/>
            <a:ext cx="9629775" cy="1552575"/>
          </a:xfrm>
          <a:prstGeom prst="rect">
            <a:avLst/>
          </a:prstGeom>
        </p:spPr>
      </p:pic>
      <p:sp>
        <p:nvSpPr>
          <p:cNvPr id="7" name="Content Placeholder 3">
            <a:extLst>
              <a:ext uri="{FF2B5EF4-FFF2-40B4-BE49-F238E27FC236}">
                <a16:creationId xmlns:a16="http://schemas.microsoft.com/office/drawing/2014/main" id="{1A567A7E-54EC-4F1C-AAEE-9C571E8C4D84}"/>
              </a:ext>
            </a:extLst>
          </p:cNvPr>
          <p:cNvSpPr txBox="1">
            <a:spLocks/>
          </p:cNvSpPr>
          <p:nvPr/>
        </p:nvSpPr>
        <p:spPr>
          <a:xfrm>
            <a:off x="7630330" y="555477"/>
            <a:ext cx="4439582" cy="4329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50000"/>
                  </a:schemeClr>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u="sng" dirty="0">
                <a:solidFill>
                  <a:schemeClr val="tx1"/>
                </a:solidFill>
              </a:rPr>
              <a:t>Sieben Prioritäten:</a:t>
            </a:r>
          </a:p>
          <a:p>
            <a:pPr marL="0" indent="0">
              <a:buFont typeface="Arial" panose="020B0604020202020204" pitchFamily="34" charset="0"/>
              <a:buNone/>
            </a:pPr>
            <a:r>
              <a:rPr lang="de-DE" dirty="0">
                <a:solidFill>
                  <a:schemeClr val="bg1"/>
                </a:solidFill>
              </a:rPr>
              <a:t>Beenden von Hunger und Verbesserung der Ernährung.</a:t>
            </a:r>
          </a:p>
          <a:p>
            <a:pPr marL="0" indent="0">
              <a:buFont typeface="Arial" panose="020B0604020202020204" pitchFamily="34" charset="0"/>
              <a:buNone/>
            </a:pPr>
            <a:r>
              <a:rPr lang="de-DE" dirty="0">
                <a:solidFill>
                  <a:schemeClr val="bg1"/>
                </a:solidFill>
              </a:rPr>
              <a:t>Risiko-reduzierung der Lebensmittelsysteme. </a:t>
            </a:r>
          </a:p>
          <a:p>
            <a:pPr marL="0" indent="0">
              <a:buFont typeface="Arial" panose="020B0604020202020204" pitchFamily="34" charset="0"/>
              <a:buNone/>
            </a:pPr>
            <a:r>
              <a:rPr lang="de-DE" dirty="0">
                <a:solidFill>
                  <a:schemeClr val="bg1"/>
                </a:solidFill>
              </a:rPr>
              <a:t>Schutz von Gleichheit und Rechten.  </a:t>
            </a:r>
          </a:p>
          <a:p>
            <a:pPr marL="0" indent="0">
              <a:buFont typeface="Arial" panose="020B0604020202020204" pitchFamily="34" charset="0"/>
              <a:buNone/>
            </a:pPr>
            <a:r>
              <a:rPr lang="de-DE" dirty="0">
                <a:solidFill>
                  <a:schemeClr val="bg1"/>
                </a:solidFill>
              </a:rPr>
              <a:t>Biowissenschaften fördern.  </a:t>
            </a:r>
          </a:p>
          <a:p>
            <a:pPr marL="0" indent="0">
              <a:buFont typeface="Arial" panose="020B0604020202020204" pitchFamily="34" charset="0"/>
              <a:buNone/>
            </a:pPr>
            <a:r>
              <a:rPr lang="de-DE" dirty="0">
                <a:solidFill>
                  <a:schemeClr val="bg1"/>
                </a:solidFill>
              </a:rPr>
              <a:t>Schutz der Ressourcen. </a:t>
            </a:r>
          </a:p>
          <a:p>
            <a:pPr marL="0" indent="0">
              <a:buFont typeface="Arial" panose="020B0604020202020204" pitchFamily="34" charset="0"/>
              <a:buNone/>
            </a:pPr>
            <a:r>
              <a:rPr lang="de-DE" dirty="0">
                <a:solidFill>
                  <a:schemeClr val="bg1"/>
                </a:solidFill>
              </a:rPr>
              <a:t>Erhaltung aquatische Lebensmittel. </a:t>
            </a:r>
          </a:p>
          <a:p>
            <a:pPr marL="0" indent="0">
              <a:buFont typeface="Arial" panose="020B0604020202020204" pitchFamily="34" charset="0"/>
              <a:buNone/>
            </a:pPr>
            <a:r>
              <a:rPr lang="de-DE" dirty="0">
                <a:solidFill>
                  <a:schemeClr val="bg1"/>
                </a:solidFill>
              </a:rPr>
              <a:t>Nutzung digitaler Technologie.</a:t>
            </a:r>
          </a:p>
          <a:p>
            <a:pPr marL="0" indent="0">
              <a:buFont typeface="Arial" panose="020B0604020202020204" pitchFamily="34" charset="0"/>
              <a:buNone/>
            </a:pPr>
            <a:endParaRPr lang="de-DE"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70912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A8328-4322-4D4A-B7A4-A4A2F3BB7E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ED0E4F9-E0C1-4D07-A664-E6E92DB32757}"/>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DEDE1BDD-3F76-4D13-85E6-A5498E80B8D7}"/>
              </a:ext>
            </a:extLst>
          </p:cNvPr>
          <p:cNvSpPr>
            <a:spLocks noGrp="1"/>
          </p:cNvSpPr>
          <p:nvPr>
            <p:ph idx="13"/>
          </p:nvPr>
        </p:nvSpPr>
        <p:spPr/>
        <p:txBody>
          <a:bodyPr/>
          <a:lstStyle/>
          <a:p>
            <a:endParaRPr lang="en-GB"/>
          </a:p>
        </p:txBody>
      </p:sp>
      <p:pic>
        <p:nvPicPr>
          <p:cNvPr id="6" name="Picture 5">
            <a:extLst>
              <a:ext uri="{FF2B5EF4-FFF2-40B4-BE49-F238E27FC236}">
                <a16:creationId xmlns:a16="http://schemas.microsoft.com/office/drawing/2014/main" id="{EC01ECA8-F709-4375-9879-33A9864687DC}"/>
              </a:ext>
            </a:extLst>
          </p:cNvPr>
          <p:cNvPicPr>
            <a:picLocks noChangeAspect="1"/>
          </p:cNvPicPr>
          <p:nvPr/>
        </p:nvPicPr>
        <p:blipFill>
          <a:blip r:embed="rId2"/>
          <a:stretch>
            <a:fillRect/>
          </a:stretch>
        </p:blipFill>
        <p:spPr>
          <a:xfrm>
            <a:off x="1333438" y="0"/>
            <a:ext cx="9392115" cy="6858000"/>
          </a:xfrm>
          <a:prstGeom prst="rect">
            <a:avLst/>
          </a:prstGeom>
        </p:spPr>
      </p:pic>
    </p:spTree>
    <p:extLst>
      <p:ext uri="{BB962C8B-B14F-4D97-AF65-F5344CB8AC3E}">
        <p14:creationId xmlns:p14="http://schemas.microsoft.com/office/powerpoint/2010/main" val="180104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E547359-CCF7-42D4-9B4D-42B5F6812C7B}"/>
              </a:ext>
            </a:extLst>
          </p:cNvPr>
          <p:cNvSpPr>
            <a:spLocks noGrp="1"/>
          </p:cNvSpPr>
          <p:nvPr>
            <p:ph idx="13"/>
          </p:nvPr>
        </p:nvSpPr>
        <p:spPr/>
        <p:txBody>
          <a:bodyPr/>
          <a:lstStyle/>
          <a:p>
            <a:endParaRPr lang="en-GB"/>
          </a:p>
        </p:txBody>
      </p:sp>
      <p:sp>
        <p:nvSpPr>
          <p:cNvPr id="5" name="Title 1">
            <a:extLst>
              <a:ext uri="{FF2B5EF4-FFF2-40B4-BE49-F238E27FC236}">
                <a16:creationId xmlns:a16="http://schemas.microsoft.com/office/drawing/2014/main" id="{3DA94C6E-BC53-422E-8B84-B2FDAEB4E5F5}"/>
              </a:ext>
            </a:extLst>
          </p:cNvPr>
          <p:cNvSpPr txBox="1">
            <a:spLocks/>
          </p:cNvSpPr>
          <p:nvPr/>
        </p:nvSpPr>
        <p:spPr bwMode="auto">
          <a:xfrm>
            <a:off x="2055811" y="1380769"/>
            <a:ext cx="777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2100" b="0" spc="38">
                <a:solidFill>
                  <a:srgbClr val="008ED3"/>
                </a:solidFill>
                <a:latin typeface="Arial" charset="0"/>
                <a:ea typeface="ＭＳ Ｐゴシック" charset="0"/>
                <a:cs typeface="ＭＳ Ｐゴシック" charset="0"/>
              </a:defRPr>
            </a:lvl1pPr>
            <a:lvl2pPr algn="l" rtl="0" eaLnBrk="0" fontAlgn="base" hangingPunct="0">
              <a:lnSpc>
                <a:spcPct val="80000"/>
              </a:lnSpc>
              <a:spcBef>
                <a:spcPct val="0"/>
              </a:spcBef>
              <a:spcAft>
                <a:spcPct val="0"/>
              </a:spcAft>
              <a:defRPr sz="1650" b="1">
                <a:solidFill>
                  <a:srgbClr val="2969B3"/>
                </a:solidFill>
                <a:latin typeface="Arial" charset="0"/>
                <a:ea typeface="ＭＳ Ｐゴシック" charset="0"/>
                <a:cs typeface="ＭＳ Ｐゴシック" charset="0"/>
              </a:defRPr>
            </a:lvl2pPr>
            <a:lvl3pPr algn="l" rtl="0" eaLnBrk="0" fontAlgn="base" hangingPunct="0">
              <a:lnSpc>
                <a:spcPct val="80000"/>
              </a:lnSpc>
              <a:spcBef>
                <a:spcPct val="0"/>
              </a:spcBef>
              <a:spcAft>
                <a:spcPct val="0"/>
              </a:spcAft>
              <a:defRPr sz="1650" b="1">
                <a:solidFill>
                  <a:srgbClr val="2969B3"/>
                </a:solidFill>
                <a:latin typeface="Arial" charset="0"/>
                <a:ea typeface="ＭＳ Ｐゴシック" charset="0"/>
                <a:cs typeface="ＭＳ Ｐゴシック" charset="0"/>
              </a:defRPr>
            </a:lvl3pPr>
            <a:lvl4pPr algn="l" rtl="0" eaLnBrk="0" fontAlgn="base" hangingPunct="0">
              <a:lnSpc>
                <a:spcPct val="80000"/>
              </a:lnSpc>
              <a:spcBef>
                <a:spcPct val="0"/>
              </a:spcBef>
              <a:spcAft>
                <a:spcPct val="0"/>
              </a:spcAft>
              <a:defRPr sz="1650" b="1">
                <a:solidFill>
                  <a:srgbClr val="2969B3"/>
                </a:solidFill>
                <a:latin typeface="Arial" charset="0"/>
                <a:ea typeface="ＭＳ Ｐゴシック" charset="0"/>
                <a:cs typeface="ＭＳ Ｐゴシック" charset="0"/>
              </a:defRPr>
            </a:lvl4pPr>
            <a:lvl5pPr algn="l" rtl="0" eaLnBrk="0" fontAlgn="base" hangingPunct="0">
              <a:lnSpc>
                <a:spcPct val="80000"/>
              </a:lnSpc>
              <a:spcBef>
                <a:spcPct val="0"/>
              </a:spcBef>
              <a:spcAft>
                <a:spcPct val="0"/>
              </a:spcAft>
              <a:defRPr sz="1650" b="1">
                <a:solidFill>
                  <a:srgbClr val="2969B3"/>
                </a:solidFill>
                <a:latin typeface="Arial" charset="0"/>
                <a:ea typeface="ＭＳ Ｐゴシック" charset="0"/>
                <a:cs typeface="ＭＳ Ｐゴシック"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a:lstStyle>
          <a:p>
            <a:pPr>
              <a:defRPr/>
            </a:pPr>
            <a:r>
              <a:rPr lang="en-US" b="1" dirty="0"/>
              <a:t>Dairy cattle population and milk yield 1990-2017</a:t>
            </a:r>
            <a:endParaRPr lang="en-US" b="1" kern="0" dirty="0"/>
          </a:p>
        </p:txBody>
      </p:sp>
      <p:graphicFrame>
        <p:nvGraphicFramePr>
          <p:cNvPr id="6" name="Chart 5">
            <a:extLst>
              <a:ext uri="{FF2B5EF4-FFF2-40B4-BE49-F238E27FC236}">
                <a16:creationId xmlns:a16="http://schemas.microsoft.com/office/drawing/2014/main" id="{C65063CC-81BE-491E-B30E-2568F8BE901E}"/>
              </a:ext>
            </a:extLst>
          </p:cNvPr>
          <p:cNvGraphicFramePr>
            <a:graphicFrameLocks/>
          </p:cNvGraphicFramePr>
          <p:nvPr/>
        </p:nvGraphicFramePr>
        <p:xfrm>
          <a:off x="1859416" y="1837969"/>
          <a:ext cx="8473168" cy="49625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3458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E5DA7B-AACF-4A7F-9DA4-FE392AE44E3F}"/>
              </a:ext>
            </a:extLst>
          </p:cNvPr>
          <p:cNvSpPr>
            <a:spLocks noGrp="1"/>
          </p:cNvSpPr>
          <p:nvPr>
            <p:ph idx="13"/>
          </p:nvPr>
        </p:nvSpPr>
        <p:spPr/>
        <p:txBody>
          <a:bodyPr/>
          <a:lstStyle/>
          <a:p>
            <a:endParaRPr lang="en-GB"/>
          </a:p>
        </p:txBody>
      </p:sp>
      <p:sp>
        <p:nvSpPr>
          <p:cNvPr id="5" name="Title 1">
            <a:extLst>
              <a:ext uri="{FF2B5EF4-FFF2-40B4-BE49-F238E27FC236}">
                <a16:creationId xmlns:a16="http://schemas.microsoft.com/office/drawing/2014/main" id="{47D690C8-F4D4-45CF-90AC-272AFD37B613}"/>
              </a:ext>
            </a:extLst>
          </p:cNvPr>
          <p:cNvSpPr txBox="1">
            <a:spLocks/>
          </p:cNvSpPr>
          <p:nvPr/>
        </p:nvSpPr>
        <p:spPr bwMode="auto">
          <a:xfrm>
            <a:off x="2055811" y="1312353"/>
            <a:ext cx="768908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2100" b="0" spc="38">
                <a:solidFill>
                  <a:srgbClr val="008ED3"/>
                </a:solidFill>
                <a:latin typeface="Arial" charset="0"/>
                <a:ea typeface="ＭＳ Ｐゴシック" charset="0"/>
                <a:cs typeface="ＭＳ Ｐゴシック" charset="0"/>
              </a:defRPr>
            </a:lvl1pPr>
            <a:lvl2pPr algn="l" rtl="0" eaLnBrk="0" fontAlgn="base" hangingPunct="0">
              <a:lnSpc>
                <a:spcPct val="80000"/>
              </a:lnSpc>
              <a:spcBef>
                <a:spcPct val="0"/>
              </a:spcBef>
              <a:spcAft>
                <a:spcPct val="0"/>
              </a:spcAft>
              <a:defRPr sz="1650" b="1">
                <a:solidFill>
                  <a:srgbClr val="2969B3"/>
                </a:solidFill>
                <a:latin typeface="Arial" charset="0"/>
                <a:ea typeface="ＭＳ Ｐゴシック" charset="0"/>
                <a:cs typeface="ＭＳ Ｐゴシック" charset="0"/>
              </a:defRPr>
            </a:lvl2pPr>
            <a:lvl3pPr algn="l" rtl="0" eaLnBrk="0" fontAlgn="base" hangingPunct="0">
              <a:lnSpc>
                <a:spcPct val="80000"/>
              </a:lnSpc>
              <a:spcBef>
                <a:spcPct val="0"/>
              </a:spcBef>
              <a:spcAft>
                <a:spcPct val="0"/>
              </a:spcAft>
              <a:defRPr sz="1650" b="1">
                <a:solidFill>
                  <a:srgbClr val="2969B3"/>
                </a:solidFill>
                <a:latin typeface="Arial" charset="0"/>
                <a:ea typeface="ＭＳ Ｐゴシック" charset="0"/>
                <a:cs typeface="ＭＳ Ｐゴシック" charset="0"/>
              </a:defRPr>
            </a:lvl3pPr>
            <a:lvl4pPr algn="l" rtl="0" eaLnBrk="0" fontAlgn="base" hangingPunct="0">
              <a:lnSpc>
                <a:spcPct val="80000"/>
              </a:lnSpc>
              <a:spcBef>
                <a:spcPct val="0"/>
              </a:spcBef>
              <a:spcAft>
                <a:spcPct val="0"/>
              </a:spcAft>
              <a:defRPr sz="1650" b="1">
                <a:solidFill>
                  <a:srgbClr val="2969B3"/>
                </a:solidFill>
                <a:latin typeface="Arial" charset="0"/>
                <a:ea typeface="ＭＳ Ｐゴシック" charset="0"/>
                <a:cs typeface="ＭＳ Ｐゴシック" charset="0"/>
              </a:defRPr>
            </a:lvl4pPr>
            <a:lvl5pPr algn="l" rtl="0" eaLnBrk="0" fontAlgn="base" hangingPunct="0">
              <a:lnSpc>
                <a:spcPct val="80000"/>
              </a:lnSpc>
              <a:spcBef>
                <a:spcPct val="0"/>
              </a:spcBef>
              <a:spcAft>
                <a:spcPct val="0"/>
              </a:spcAft>
              <a:defRPr sz="1650" b="1">
                <a:solidFill>
                  <a:srgbClr val="2969B3"/>
                </a:solidFill>
                <a:latin typeface="Arial" charset="0"/>
                <a:ea typeface="ＭＳ Ｐゴシック" charset="0"/>
                <a:cs typeface="ＭＳ Ｐゴシック"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a:lstStyle>
          <a:p>
            <a:pPr>
              <a:defRPr/>
            </a:pPr>
            <a:r>
              <a:rPr lang="en-US" b="1" dirty="0"/>
              <a:t>Dairy cattle population and emission trend 1990-2017</a:t>
            </a:r>
            <a:endParaRPr lang="en-US" b="1" kern="0" dirty="0"/>
          </a:p>
        </p:txBody>
      </p:sp>
      <p:graphicFrame>
        <p:nvGraphicFramePr>
          <p:cNvPr id="6" name="Chart 5">
            <a:extLst>
              <a:ext uri="{FF2B5EF4-FFF2-40B4-BE49-F238E27FC236}">
                <a16:creationId xmlns:a16="http://schemas.microsoft.com/office/drawing/2014/main" id="{2C0D1543-78CD-44C3-B998-069C4DA585F7}"/>
              </a:ext>
            </a:extLst>
          </p:cNvPr>
          <p:cNvGraphicFramePr>
            <a:graphicFrameLocks/>
          </p:cNvGraphicFramePr>
          <p:nvPr/>
        </p:nvGraphicFramePr>
        <p:xfrm>
          <a:off x="1859416" y="1928049"/>
          <a:ext cx="8473168" cy="481128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23611356-96EC-4F62-BA95-ADE0B9C4DEDE}"/>
              </a:ext>
            </a:extLst>
          </p:cNvPr>
          <p:cNvSpPr/>
          <p:nvPr/>
        </p:nvSpPr>
        <p:spPr>
          <a:xfrm>
            <a:off x="1524001" y="6623919"/>
            <a:ext cx="4848273" cy="369332"/>
          </a:xfrm>
          <a:prstGeom prst="rect">
            <a:avLst/>
          </a:prstGeom>
        </p:spPr>
        <p:txBody>
          <a:bodyPr wrap="square">
            <a:spAutoFit/>
          </a:bodyPr>
          <a:lstStyle/>
          <a:p>
            <a:pPr eaLnBrk="1" fontAlgn="auto" hangingPunct="1">
              <a:spcBef>
                <a:spcPts val="0"/>
              </a:spcBef>
              <a:spcAft>
                <a:spcPts val="0"/>
              </a:spcAft>
              <a:defRPr/>
            </a:pPr>
            <a:r>
              <a:rPr lang="en-GB" sz="900" dirty="0">
                <a:solidFill>
                  <a:srgbClr val="0070C0"/>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https://www.eea.europa.eu/publications/european-union-greenhouse-gas-inventory-2019</a:t>
            </a:r>
            <a:endParaRPr lang="en-GB" sz="900" dirty="0">
              <a:solidFill>
                <a:srgbClr val="0070C0"/>
              </a:solidFill>
              <a:latin typeface="Arial" panose="020B0604020202020204" pitchFamily="34" charset="0"/>
              <a:ea typeface="+mn-ea"/>
              <a:cs typeface="Arial" panose="020B0604020202020204" pitchFamily="34" charset="0"/>
            </a:endParaRPr>
          </a:p>
          <a:p>
            <a:pPr eaLnBrk="1" fontAlgn="auto" hangingPunct="1">
              <a:spcBef>
                <a:spcPts val="0"/>
              </a:spcBef>
              <a:spcAft>
                <a:spcPts val="0"/>
              </a:spcAft>
              <a:defRPr/>
            </a:pPr>
            <a:endParaRPr lang="en-GB" sz="900" dirty="0">
              <a:solidFill>
                <a:srgbClr val="0070C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8937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80555-44A8-4A58-A25A-B3CEA90B2CC8}"/>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6E46731F-4CE7-485E-8D57-3A27E842860C}"/>
              </a:ext>
            </a:extLst>
          </p:cNvPr>
          <p:cNvSpPr>
            <a:spLocks noGrp="1"/>
          </p:cNvSpPr>
          <p:nvPr>
            <p:ph idx="13"/>
          </p:nvPr>
        </p:nvSpPr>
        <p:spPr/>
        <p:txBody>
          <a:bodyPr/>
          <a:lstStyle/>
          <a:p>
            <a:endParaRPr lang="en-GB"/>
          </a:p>
        </p:txBody>
      </p:sp>
      <p:pic>
        <p:nvPicPr>
          <p:cNvPr id="6" name="Picture 5">
            <a:extLst>
              <a:ext uri="{FF2B5EF4-FFF2-40B4-BE49-F238E27FC236}">
                <a16:creationId xmlns:a16="http://schemas.microsoft.com/office/drawing/2014/main" id="{D993243E-3F00-4304-A181-926D873CC2C0}"/>
              </a:ext>
            </a:extLst>
          </p:cNvPr>
          <p:cNvPicPr>
            <a:picLocks noChangeAspect="1"/>
          </p:cNvPicPr>
          <p:nvPr/>
        </p:nvPicPr>
        <p:blipFill>
          <a:blip r:embed="rId2"/>
          <a:stretch>
            <a:fillRect/>
          </a:stretch>
        </p:blipFill>
        <p:spPr>
          <a:xfrm>
            <a:off x="0" y="110563"/>
            <a:ext cx="9601200" cy="5258541"/>
          </a:xfrm>
          <a:prstGeom prst="rect">
            <a:avLst/>
          </a:prstGeom>
        </p:spPr>
      </p:pic>
      <p:pic>
        <p:nvPicPr>
          <p:cNvPr id="7" name="Picture 6">
            <a:extLst>
              <a:ext uri="{FF2B5EF4-FFF2-40B4-BE49-F238E27FC236}">
                <a16:creationId xmlns:a16="http://schemas.microsoft.com/office/drawing/2014/main" id="{236C031D-A96D-4A51-9C44-15E270227129}"/>
              </a:ext>
            </a:extLst>
          </p:cNvPr>
          <p:cNvPicPr>
            <a:picLocks noChangeAspect="1"/>
          </p:cNvPicPr>
          <p:nvPr/>
        </p:nvPicPr>
        <p:blipFill>
          <a:blip r:embed="rId3"/>
          <a:stretch>
            <a:fillRect/>
          </a:stretch>
        </p:blipFill>
        <p:spPr>
          <a:xfrm>
            <a:off x="8592772" y="1443282"/>
            <a:ext cx="3599228" cy="2386722"/>
          </a:xfrm>
          <a:prstGeom prst="rect">
            <a:avLst/>
          </a:prstGeom>
        </p:spPr>
      </p:pic>
      <p:sp>
        <p:nvSpPr>
          <p:cNvPr id="3" name="Content Placeholder 2">
            <a:extLst>
              <a:ext uri="{FF2B5EF4-FFF2-40B4-BE49-F238E27FC236}">
                <a16:creationId xmlns:a16="http://schemas.microsoft.com/office/drawing/2014/main" id="{E9DC848E-7B86-4C40-9405-3D5D0A3F913C}"/>
              </a:ext>
            </a:extLst>
          </p:cNvPr>
          <p:cNvSpPr>
            <a:spLocks noGrp="1"/>
          </p:cNvSpPr>
          <p:nvPr>
            <p:ph idx="1"/>
          </p:nvPr>
        </p:nvSpPr>
        <p:spPr>
          <a:xfrm>
            <a:off x="3176049" y="5332299"/>
            <a:ext cx="8560679" cy="1415138"/>
          </a:xfrm>
        </p:spPr>
        <p:txBody>
          <a:bodyPr>
            <a:normAutofit/>
          </a:bodyPr>
          <a:lstStyle/>
          <a:p>
            <a:pPr marL="0" indent="0">
              <a:buNone/>
            </a:pPr>
            <a:r>
              <a:rPr lang="en-GB" dirty="0">
                <a:solidFill>
                  <a:schemeClr val="tx1">
                    <a:lumMod val="50000"/>
                    <a:lumOff val="50000"/>
                  </a:schemeClr>
                </a:solidFill>
              </a:rPr>
              <a:t>GHG Emissions:   EU= stable </a:t>
            </a:r>
          </a:p>
          <a:p>
            <a:r>
              <a:rPr lang="en-GB" dirty="0">
                <a:solidFill>
                  <a:schemeClr val="tx1">
                    <a:lumMod val="50000"/>
                    <a:lumOff val="50000"/>
                  </a:schemeClr>
                </a:solidFill>
              </a:rPr>
              <a:t>Non-EU= +114% Milk, +58% GHG-</a:t>
            </a:r>
            <a:r>
              <a:rPr lang="en-GB" dirty="0" err="1">
                <a:solidFill>
                  <a:schemeClr val="tx1">
                    <a:lumMod val="50000"/>
                    <a:lumOff val="50000"/>
                  </a:schemeClr>
                </a:solidFill>
              </a:rPr>
              <a:t>Em</a:t>
            </a:r>
            <a:r>
              <a:rPr lang="en-GB" dirty="0">
                <a:solidFill>
                  <a:schemeClr val="bg2">
                    <a:lumMod val="75000"/>
                  </a:schemeClr>
                </a:solidFill>
              </a:rPr>
              <a:t>.</a:t>
            </a:r>
          </a:p>
        </p:txBody>
      </p:sp>
    </p:spTree>
    <p:extLst>
      <p:ext uri="{BB962C8B-B14F-4D97-AF65-F5344CB8AC3E}">
        <p14:creationId xmlns:p14="http://schemas.microsoft.com/office/powerpoint/2010/main" val="3132064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2C4B3-B9B7-4CBB-9155-E431F38A61F5}"/>
              </a:ext>
            </a:extLst>
          </p:cNvPr>
          <p:cNvSpPr>
            <a:spLocks noGrp="1"/>
          </p:cNvSpPr>
          <p:nvPr>
            <p:ph type="title"/>
          </p:nvPr>
        </p:nvSpPr>
        <p:spPr/>
        <p:txBody>
          <a:bodyPr/>
          <a:lstStyle/>
          <a:p>
            <a:r>
              <a:rPr lang="en-GB" dirty="0"/>
              <a:t>The new EU Organic Regulation </a:t>
            </a:r>
          </a:p>
        </p:txBody>
      </p:sp>
      <p:sp>
        <p:nvSpPr>
          <p:cNvPr id="3" name="Content Placeholder 2">
            <a:extLst>
              <a:ext uri="{FF2B5EF4-FFF2-40B4-BE49-F238E27FC236}">
                <a16:creationId xmlns:a16="http://schemas.microsoft.com/office/drawing/2014/main" id="{7FDB41E4-D6C5-420C-84F2-9477B55A3480}"/>
              </a:ext>
            </a:extLst>
          </p:cNvPr>
          <p:cNvSpPr>
            <a:spLocks noGrp="1"/>
          </p:cNvSpPr>
          <p:nvPr>
            <p:ph idx="1"/>
          </p:nvPr>
        </p:nvSpPr>
        <p:spPr>
          <a:xfrm>
            <a:off x="451240" y="1412432"/>
            <a:ext cx="11289519" cy="4233766"/>
          </a:xfrm>
        </p:spPr>
        <p:txBody>
          <a:bodyPr>
            <a:normAutofit/>
          </a:bodyPr>
          <a:lstStyle/>
          <a:p>
            <a:r>
              <a:rPr lang="en-US" dirty="0"/>
              <a:t>›	our </a:t>
            </a:r>
            <a:r>
              <a:rPr lang="en-GB" dirty="0"/>
              <a:t>main items</a:t>
            </a:r>
          </a:p>
          <a:p>
            <a:endParaRPr lang="en-US" dirty="0"/>
          </a:p>
        </p:txBody>
      </p:sp>
      <p:sp>
        <p:nvSpPr>
          <p:cNvPr id="4" name="Content Placeholder 2">
            <a:extLst>
              <a:ext uri="{FF2B5EF4-FFF2-40B4-BE49-F238E27FC236}">
                <a16:creationId xmlns:a16="http://schemas.microsoft.com/office/drawing/2014/main" id="{9567E837-E0E5-45F9-8DF9-AD8AEB61EAA4}"/>
              </a:ext>
            </a:extLst>
          </p:cNvPr>
          <p:cNvSpPr>
            <a:spLocks noGrp="1"/>
          </p:cNvSpPr>
          <p:nvPr>
            <p:ph idx="13"/>
          </p:nvPr>
        </p:nvSpPr>
        <p:spPr>
          <a:xfrm>
            <a:off x="447209" y="2163165"/>
            <a:ext cx="11289519" cy="3944672"/>
          </a:xfrm>
        </p:spPr>
        <p:txBody>
          <a:bodyPr>
            <a:normAutofit fontScale="92500" lnSpcReduction="20000"/>
          </a:bodyPr>
          <a:lstStyle/>
          <a:p>
            <a:pPr marL="285750" indent="-285750">
              <a:buFont typeface="Courier New" panose="02070309020205020404" pitchFamily="49" charset="0"/>
              <a:buChar char="o"/>
            </a:pPr>
            <a:r>
              <a:rPr lang="en-GB" sz="2400" dirty="0"/>
              <a:t>List of authorized additives and processing aids</a:t>
            </a:r>
          </a:p>
          <a:p>
            <a:pPr marL="285750" indent="-285750">
              <a:buFont typeface="Courier New" panose="02070309020205020404" pitchFamily="49" charset="0"/>
              <a:buChar char="o"/>
            </a:pPr>
            <a:r>
              <a:rPr lang="en-GB" sz="2400" dirty="0"/>
              <a:t>List of cleaning &amp; disinfection substances</a:t>
            </a:r>
          </a:p>
          <a:p>
            <a:pPr marL="285750" indent="-285750">
              <a:buFont typeface="Courier New" panose="02070309020205020404" pitchFamily="49" charset="0"/>
              <a:buChar char="o"/>
            </a:pPr>
            <a:r>
              <a:rPr lang="en-GB" sz="2400" dirty="0"/>
              <a:t>List of non-organic ingredients permitted in organic foods</a:t>
            </a:r>
          </a:p>
          <a:p>
            <a:endParaRPr lang="en-GB" sz="2400" dirty="0"/>
          </a:p>
          <a:p>
            <a:r>
              <a:rPr lang="en-GB" sz="2400" u="sng" dirty="0"/>
              <a:t>Dates of application</a:t>
            </a:r>
          </a:p>
          <a:p>
            <a:r>
              <a:rPr lang="en-GB" sz="2400" dirty="0"/>
              <a:t>New regulation (core text): </a:t>
            </a:r>
            <a:r>
              <a:rPr lang="en-GB" sz="2400" dirty="0">
                <a:solidFill>
                  <a:srgbClr val="0070C0"/>
                </a:solidFill>
              </a:rPr>
              <a:t>01/01/2022</a:t>
            </a:r>
          </a:p>
          <a:p>
            <a:r>
              <a:rPr lang="en-GB" sz="2400" dirty="0"/>
              <a:t>List of additives and PA: </a:t>
            </a:r>
            <a:r>
              <a:rPr lang="en-GB" sz="2400" dirty="0">
                <a:solidFill>
                  <a:srgbClr val="0070C0"/>
                </a:solidFill>
              </a:rPr>
              <a:t>01/01/2022</a:t>
            </a:r>
          </a:p>
          <a:p>
            <a:r>
              <a:rPr lang="en-GB" sz="2400" dirty="0"/>
              <a:t>List of permitted non organic ingredients: </a:t>
            </a:r>
            <a:r>
              <a:rPr lang="en-GB" sz="2400" dirty="0">
                <a:solidFill>
                  <a:srgbClr val="0070C0"/>
                </a:solidFill>
              </a:rPr>
              <a:t>01/01/2024</a:t>
            </a:r>
          </a:p>
          <a:p>
            <a:r>
              <a:rPr lang="en-GB" sz="2400" dirty="0"/>
              <a:t>List of cleaning and disinfection substances: </a:t>
            </a:r>
            <a:r>
              <a:rPr lang="en-GB" sz="2400" dirty="0">
                <a:solidFill>
                  <a:srgbClr val="0070C0"/>
                </a:solidFill>
              </a:rPr>
              <a:t>01/01/2024?</a:t>
            </a:r>
          </a:p>
          <a:p>
            <a:endParaRPr lang="en-GB" sz="2400" dirty="0"/>
          </a:p>
        </p:txBody>
      </p:sp>
      <p:sp>
        <p:nvSpPr>
          <p:cNvPr id="5" name="Rectangle 4">
            <a:extLst>
              <a:ext uri="{FF2B5EF4-FFF2-40B4-BE49-F238E27FC236}">
                <a16:creationId xmlns:a16="http://schemas.microsoft.com/office/drawing/2014/main" id="{1C467A46-CB1C-4870-89E3-49C8755D0053}"/>
              </a:ext>
            </a:extLst>
          </p:cNvPr>
          <p:cNvSpPr/>
          <p:nvPr/>
        </p:nvSpPr>
        <p:spPr>
          <a:xfrm>
            <a:off x="447209" y="4336026"/>
            <a:ext cx="5226004" cy="46211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014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938A9-9FA8-4344-86A2-632AE99FD66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EC4B0BF-DF00-4634-9717-678F8A063E05}"/>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ABC3E697-7150-4A85-AF56-68BD1A2DB775}"/>
              </a:ext>
            </a:extLst>
          </p:cNvPr>
          <p:cNvSpPr>
            <a:spLocks noGrp="1"/>
          </p:cNvSpPr>
          <p:nvPr>
            <p:ph idx="13"/>
          </p:nvPr>
        </p:nvSpPr>
        <p:spPr/>
        <p:txBody>
          <a:bodyPr/>
          <a:lstStyle/>
          <a:p>
            <a:endParaRPr lang="en-GB"/>
          </a:p>
        </p:txBody>
      </p:sp>
      <p:pic>
        <p:nvPicPr>
          <p:cNvPr id="5" name="Picture 4">
            <a:extLst>
              <a:ext uri="{FF2B5EF4-FFF2-40B4-BE49-F238E27FC236}">
                <a16:creationId xmlns:a16="http://schemas.microsoft.com/office/drawing/2014/main" id="{DD4D5DC0-E4FD-4F4A-988D-157793C7062C}"/>
              </a:ext>
            </a:extLst>
          </p:cNvPr>
          <p:cNvPicPr>
            <a:picLocks noChangeAspect="1"/>
          </p:cNvPicPr>
          <p:nvPr/>
        </p:nvPicPr>
        <p:blipFill rotWithShape="1">
          <a:blip r:embed="rId2"/>
          <a:srcRect b="66806"/>
          <a:stretch/>
        </p:blipFill>
        <p:spPr>
          <a:xfrm>
            <a:off x="2243292" y="1408454"/>
            <a:ext cx="5731112" cy="1887994"/>
          </a:xfrm>
          <a:prstGeom prst="rect">
            <a:avLst/>
          </a:prstGeom>
        </p:spPr>
      </p:pic>
      <p:pic>
        <p:nvPicPr>
          <p:cNvPr id="6" name="Picture 5">
            <a:extLst>
              <a:ext uri="{FF2B5EF4-FFF2-40B4-BE49-F238E27FC236}">
                <a16:creationId xmlns:a16="http://schemas.microsoft.com/office/drawing/2014/main" id="{B223926A-406C-4103-BB89-BD54434F158A}"/>
              </a:ext>
            </a:extLst>
          </p:cNvPr>
          <p:cNvPicPr>
            <a:picLocks noChangeAspect="1"/>
          </p:cNvPicPr>
          <p:nvPr/>
        </p:nvPicPr>
        <p:blipFill rotWithShape="1">
          <a:blip r:embed="rId2"/>
          <a:srcRect t="67174"/>
          <a:stretch/>
        </p:blipFill>
        <p:spPr>
          <a:xfrm>
            <a:off x="4105233" y="4369338"/>
            <a:ext cx="5795363" cy="1887994"/>
          </a:xfrm>
          <a:prstGeom prst="rect">
            <a:avLst/>
          </a:prstGeom>
        </p:spPr>
      </p:pic>
      <p:pic>
        <p:nvPicPr>
          <p:cNvPr id="7" name="Picture 6">
            <a:extLst>
              <a:ext uri="{FF2B5EF4-FFF2-40B4-BE49-F238E27FC236}">
                <a16:creationId xmlns:a16="http://schemas.microsoft.com/office/drawing/2014/main" id="{E804CABA-AE5F-483D-A132-1336520C19ED}"/>
              </a:ext>
            </a:extLst>
          </p:cNvPr>
          <p:cNvPicPr>
            <a:picLocks noChangeAspect="1"/>
          </p:cNvPicPr>
          <p:nvPr/>
        </p:nvPicPr>
        <p:blipFill rotWithShape="1">
          <a:blip r:embed="rId2"/>
          <a:srcRect l="66667" t="33587" b="32826"/>
          <a:stretch/>
        </p:blipFill>
        <p:spPr>
          <a:xfrm>
            <a:off x="2165252" y="4369339"/>
            <a:ext cx="1939981" cy="1939981"/>
          </a:xfrm>
          <a:prstGeom prst="rect">
            <a:avLst/>
          </a:prstGeom>
        </p:spPr>
      </p:pic>
      <p:pic>
        <p:nvPicPr>
          <p:cNvPr id="8" name="Picture 7">
            <a:extLst>
              <a:ext uri="{FF2B5EF4-FFF2-40B4-BE49-F238E27FC236}">
                <a16:creationId xmlns:a16="http://schemas.microsoft.com/office/drawing/2014/main" id="{2BB021B7-0B99-4BF1-BA3E-01462E2F97A4}"/>
              </a:ext>
            </a:extLst>
          </p:cNvPr>
          <p:cNvPicPr>
            <a:picLocks noChangeAspect="1"/>
          </p:cNvPicPr>
          <p:nvPr/>
        </p:nvPicPr>
        <p:blipFill rotWithShape="1">
          <a:blip r:embed="rId2"/>
          <a:srcRect t="32721" r="66667" b="33409"/>
          <a:stretch/>
        </p:blipFill>
        <p:spPr>
          <a:xfrm>
            <a:off x="7992593" y="1372360"/>
            <a:ext cx="1908002" cy="1924089"/>
          </a:xfrm>
          <a:prstGeom prst="rect">
            <a:avLst/>
          </a:prstGeom>
        </p:spPr>
      </p:pic>
      <p:sp>
        <p:nvSpPr>
          <p:cNvPr id="9" name="Title 2">
            <a:extLst>
              <a:ext uri="{FF2B5EF4-FFF2-40B4-BE49-F238E27FC236}">
                <a16:creationId xmlns:a16="http://schemas.microsoft.com/office/drawing/2014/main" id="{C71530D4-2003-4949-946D-6A19D7E8C99D}"/>
              </a:ext>
            </a:extLst>
          </p:cNvPr>
          <p:cNvSpPr txBox="1">
            <a:spLocks/>
          </p:cNvSpPr>
          <p:nvPr/>
        </p:nvSpPr>
        <p:spPr>
          <a:xfrm>
            <a:off x="1519968" y="3466178"/>
            <a:ext cx="9144000" cy="4572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pPr algn="ctr"/>
            <a:r>
              <a:rPr lang="en-GB" sz="4400" b="1" dirty="0"/>
              <a:t>The Power of EU Dairy</a:t>
            </a:r>
          </a:p>
        </p:txBody>
      </p:sp>
    </p:spTree>
    <p:extLst>
      <p:ext uri="{BB962C8B-B14F-4D97-AF65-F5344CB8AC3E}">
        <p14:creationId xmlns:p14="http://schemas.microsoft.com/office/powerpoint/2010/main" val="612828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DB41E4-D6C5-420C-84F2-9477B55A3480}"/>
              </a:ext>
            </a:extLst>
          </p:cNvPr>
          <p:cNvSpPr>
            <a:spLocks noGrp="1"/>
          </p:cNvSpPr>
          <p:nvPr>
            <p:ph idx="1"/>
          </p:nvPr>
        </p:nvSpPr>
        <p:spPr>
          <a:xfrm>
            <a:off x="371475" y="1159717"/>
            <a:ext cx="11289519" cy="640508"/>
          </a:xfrm>
        </p:spPr>
        <p:txBody>
          <a:bodyPr>
            <a:normAutofit/>
          </a:bodyPr>
          <a:lstStyle/>
          <a:p>
            <a:r>
              <a:rPr lang="en-US" dirty="0"/>
              <a:t>›	</a:t>
            </a:r>
            <a:r>
              <a:rPr lang="en-GB" dirty="0"/>
              <a:t>threats and opportunities</a:t>
            </a:r>
          </a:p>
          <a:p>
            <a:endParaRPr lang="en-GB" dirty="0"/>
          </a:p>
        </p:txBody>
      </p:sp>
      <p:sp>
        <p:nvSpPr>
          <p:cNvPr id="4" name="Content Placeholder 2">
            <a:extLst>
              <a:ext uri="{FF2B5EF4-FFF2-40B4-BE49-F238E27FC236}">
                <a16:creationId xmlns:a16="http://schemas.microsoft.com/office/drawing/2014/main" id="{28EA0D97-937A-40E4-B851-066C9859B679}"/>
              </a:ext>
            </a:extLst>
          </p:cNvPr>
          <p:cNvSpPr>
            <a:spLocks noGrp="1"/>
          </p:cNvSpPr>
          <p:nvPr>
            <p:ph idx="13"/>
          </p:nvPr>
        </p:nvSpPr>
        <p:spPr>
          <a:xfrm>
            <a:off x="447209" y="1895475"/>
            <a:ext cx="11373316" cy="4393337"/>
          </a:xfrm>
        </p:spPr>
        <p:txBody>
          <a:bodyPr>
            <a:normAutofit fontScale="92500" lnSpcReduction="20000"/>
          </a:bodyPr>
          <a:lstStyle/>
          <a:p>
            <a:pPr marL="285750" indent="-285750">
              <a:buFont typeface="Courier New" panose="02070309020205020404" pitchFamily="49" charset="0"/>
              <a:buChar char="o"/>
            </a:pPr>
            <a:r>
              <a:rPr lang="en-GB" sz="2400" dirty="0"/>
              <a:t>Make sure needs for dairy sector are met with the revision/creation of the lists:</a:t>
            </a:r>
          </a:p>
          <a:p>
            <a:pPr marL="1028700" lvl="1" indent="-342900">
              <a:buFont typeface="Wingdings" panose="05000000000000000000" pitchFamily="2" charset="2"/>
              <a:buChar char="§"/>
            </a:pPr>
            <a:r>
              <a:rPr lang="en-GB" sz="2200" dirty="0">
                <a:solidFill>
                  <a:schemeClr val="bg2">
                    <a:lumMod val="50000"/>
                  </a:schemeClr>
                </a:solidFill>
                <a:latin typeface="Segoe UI Semibold" panose="020B0702040204020203" pitchFamily="34" charset="0"/>
                <a:cs typeface="Segoe UI Semibold" panose="020B0702040204020203" pitchFamily="34" charset="0"/>
              </a:rPr>
              <a:t>Opportunity to ask for new permission of additives and PA (e.g. CaCl2 in cheese)</a:t>
            </a:r>
          </a:p>
          <a:p>
            <a:pPr marL="1028700" lvl="1" indent="-342900">
              <a:buFont typeface="Wingdings" panose="05000000000000000000" pitchFamily="2" charset="2"/>
              <a:buChar char="§"/>
            </a:pPr>
            <a:r>
              <a:rPr lang="en-GB" sz="2200" dirty="0">
                <a:solidFill>
                  <a:schemeClr val="bg2">
                    <a:lumMod val="50000"/>
                  </a:schemeClr>
                </a:solidFill>
                <a:latin typeface="Segoe UI Semibold" panose="020B0702040204020203" pitchFamily="34" charset="0"/>
                <a:cs typeface="Segoe UI Semibold" panose="020B0702040204020203" pitchFamily="34" charset="0"/>
              </a:rPr>
              <a:t>Be careful about the consequences of the list of cleaning &amp; disinfection agents for conventional foods as well</a:t>
            </a:r>
          </a:p>
          <a:p>
            <a:pPr marL="1028700" lvl="1" indent="-342900">
              <a:buFont typeface="Wingdings" panose="05000000000000000000" pitchFamily="2" charset="2"/>
              <a:buChar char="§"/>
            </a:pPr>
            <a:r>
              <a:rPr lang="en-GB" sz="2200" dirty="0">
                <a:solidFill>
                  <a:schemeClr val="bg2">
                    <a:lumMod val="50000"/>
                  </a:schemeClr>
                </a:solidFill>
                <a:latin typeface="Segoe UI Semibold" panose="020B0702040204020203" pitchFamily="34" charset="0"/>
                <a:cs typeface="Segoe UI Semibold" panose="020B0702040204020203" pitchFamily="34" charset="0"/>
              </a:rPr>
              <a:t>Check with suppliers they will meet the demand for non-organic ingredients (gums, starch…)</a:t>
            </a:r>
          </a:p>
          <a:p>
            <a:pPr lvl="1" indent="0">
              <a:buNone/>
            </a:pPr>
            <a:endParaRPr lang="en-GB" sz="2200" dirty="0">
              <a:solidFill>
                <a:schemeClr val="bg2">
                  <a:lumMod val="50000"/>
                </a:schemeClr>
              </a:solidFill>
              <a:latin typeface="Segoe UI Semibold" panose="020B0702040204020203" pitchFamily="34" charset="0"/>
              <a:cs typeface="Segoe UI Semibold" panose="020B0702040204020203" pitchFamily="34" charset="0"/>
            </a:endParaRPr>
          </a:p>
          <a:p>
            <a:pPr marL="285750" indent="-285750">
              <a:buFont typeface="Courier New" panose="02070309020205020404" pitchFamily="49" charset="0"/>
              <a:buChar char="o"/>
            </a:pPr>
            <a:r>
              <a:rPr lang="en-GB" sz="2400" dirty="0"/>
              <a:t>F2F strategy: </a:t>
            </a:r>
            <a:r>
              <a:rPr lang="en-US" sz="2400" dirty="0"/>
              <a:t>target of 25% of agricultural land under organic farming by 2030</a:t>
            </a:r>
            <a:endParaRPr lang="en-GB" sz="2400" dirty="0"/>
          </a:p>
          <a:p>
            <a:pPr lvl="1">
              <a:buFont typeface="Symbol" panose="05050102010706020507" pitchFamily="18" charset="2"/>
              <a:buChar char="Þ"/>
            </a:pPr>
            <a:r>
              <a:rPr lang="en-GB" sz="2200" dirty="0">
                <a:solidFill>
                  <a:schemeClr val="bg2">
                    <a:lumMod val="50000"/>
                  </a:schemeClr>
                </a:solidFill>
                <a:latin typeface="Segoe UI Semibold" panose="020B0702040204020203" pitchFamily="34" charset="0"/>
                <a:cs typeface="Segoe UI Semibold" panose="020B0702040204020203" pitchFamily="34" charset="0"/>
              </a:rPr>
              <a:t> Need to increase the demand from consumers</a:t>
            </a:r>
          </a:p>
          <a:p>
            <a:pPr lvl="1">
              <a:buFont typeface="Symbol" panose="05050102010706020507" pitchFamily="18" charset="2"/>
              <a:buChar char="Þ"/>
            </a:pPr>
            <a:r>
              <a:rPr lang="en-GB" sz="2200" dirty="0">
                <a:solidFill>
                  <a:schemeClr val="bg2">
                    <a:lumMod val="50000"/>
                  </a:schemeClr>
                </a:solidFill>
                <a:latin typeface="Segoe UI Semibold" panose="020B0702040204020203" pitchFamily="34" charset="0"/>
                <a:cs typeface="Segoe UI Semibold" panose="020B0702040204020203" pitchFamily="34" charset="0"/>
              </a:rPr>
              <a:t> Need to facilitate organic manufacturing for companies</a:t>
            </a:r>
          </a:p>
          <a:p>
            <a:pPr marL="457200" lvl="1" indent="0">
              <a:buNone/>
            </a:pPr>
            <a:endParaRPr lang="en-GB" sz="1200" dirty="0">
              <a:solidFill>
                <a:schemeClr val="bg2">
                  <a:lumMod val="50000"/>
                </a:schemeClr>
              </a:solidFill>
              <a:latin typeface="Segoe UI Semibold" panose="020B0702040204020203" pitchFamily="34" charset="0"/>
              <a:cs typeface="Segoe UI Semibold" panose="020B0702040204020203" pitchFamily="34" charset="0"/>
            </a:endParaRPr>
          </a:p>
          <a:p>
            <a:pPr marL="342900" indent="-342900">
              <a:spcBef>
                <a:spcPts val="1200"/>
              </a:spcBef>
              <a:buFont typeface="Courier New" panose="02070309020205020404" pitchFamily="49" charset="0"/>
              <a:buChar char="o"/>
            </a:pPr>
            <a:r>
              <a:rPr lang="en-GB" sz="2400" dirty="0"/>
              <a:t>Opportunity for dairy industry where the change is possible</a:t>
            </a:r>
            <a:endParaRPr lang="en-GB" sz="2400" dirty="0">
              <a:solidFill>
                <a:schemeClr val="bg2">
                  <a:lumMod val="50000"/>
                </a:schemeClr>
              </a:solidFill>
              <a:latin typeface="Segoe UI Semibold" panose="020B0702040204020203" pitchFamily="34" charset="0"/>
              <a:cs typeface="Segoe UI Semibold" panose="020B0702040204020203" pitchFamily="34" charset="0"/>
            </a:endParaRPr>
          </a:p>
          <a:p>
            <a:endParaRPr lang="en-GB" sz="2400" dirty="0"/>
          </a:p>
          <a:p>
            <a:endParaRPr lang="en-GB" sz="2400" dirty="0"/>
          </a:p>
        </p:txBody>
      </p:sp>
      <p:sp>
        <p:nvSpPr>
          <p:cNvPr id="6" name="Title 5">
            <a:extLst>
              <a:ext uri="{FF2B5EF4-FFF2-40B4-BE49-F238E27FC236}">
                <a16:creationId xmlns:a16="http://schemas.microsoft.com/office/drawing/2014/main" id="{F5B190DF-8C31-49B8-8223-F47B7A29B3B3}"/>
              </a:ext>
            </a:extLst>
          </p:cNvPr>
          <p:cNvSpPr>
            <a:spLocks noGrp="1"/>
          </p:cNvSpPr>
          <p:nvPr>
            <p:ph type="title"/>
          </p:nvPr>
        </p:nvSpPr>
        <p:spPr/>
        <p:txBody>
          <a:bodyPr/>
          <a:lstStyle/>
          <a:p>
            <a:r>
              <a:rPr lang="en-GB" dirty="0"/>
              <a:t>Organic </a:t>
            </a:r>
          </a:p>
        </p:txBody>
      </p:sp>
      <p:sp>
        <p:nvSpPr>
          <p:cNvPr id="2" name="Rectangle 1">
            <a:extLst>
              <a:ext uri="{FF2B5EF4-FFF2-40B4-BE49-F238E27FC236}">
                <a16:creationId xmlns:a16="http://schemas.microsoft.com/office/drawing/2014/main" id="{1F3EE520-B6CE-4BD5-BA29-F9714EB3DFAB}"/>
              </a:ext>
            </a:extLst>
          </p:cNvPr>
          <p:cNvSpPr/>
          <p:nvPr/>
        </p:nvSpPr>
        <p:spPr>
          <a:xfrm>
            <a:off x="442453" y="4198375"/>
            <a:ext cx="10628670" cy="137651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39624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1220-8F1D-4BB1-B72A-3338FDC515C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806A45A-D1F1-4782-8B6E-19D0B555E312}"/>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6259460D-89BE-4739-B3C2-7049F29BEB0C}"/>
              </a:ext>
            </a:extLst>
          </p:cNvPr>
          <p:cNvSpPr>
            <a:spLocks noGrp="1"/>
          </p:cNvSpPr>
          <p:nvPr>
            <p:ph idx="13"/>
          </p:nvPr>
        </p:nvSpPr>
        <p:spPr/>
        <p:txBody>
          <a:bodyPr/>
          <a:lstStyle/>
          <a:p>
            <a:endParaRPr lang="en-GB"/>
          </a:p>
        </p:txBody>
      </p:sp>
      <p:sp>
        <p:nvSpPr>
          <p:cNvPr id="6" name="Rectangle 5">
            <a:extLst>
              <a:ext uri="{FF2B5EF4-FFF2-40B4-BE49-F238E27FC236}">
                <a16:creationId xmlns:a16="http://schemas.microsoft.com/office/drawing/2014/main" id="{C8894C12-1A67-49F1-B24E-448F4B9C29EF}"/>
              </a:ext>
            </a:extLst>
          </p:cNvPr>
          <p:cNvSpPr/>
          <p:nvPr/>
        </p:nvSpPr>
        <p:spPr>
          <a:xfrm>
            <a:off x="263352" y="100155"/>
            <a:ext cx="11737304" cy="131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7" name="Picture 6">
            <a:extLst>
              <a:ext uri="{FF2B5EF4-FFF2-40B4-BE49-F238E27FC236}">
                <a16:creationId xmlns:a16="http://schemas.microsoft.com/office/drawing/2014/main" id="{6845998A-BC19-4786-84E8-58394C89108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5327" y="3538739"/>
            <a:ext cx="4015291" cy="2716226"/>
          </a:xfrm>
          <a:prstGeom prst="rect">
            <a:avLst/>
          </a:prstGeom>
        </p:spPr>
      </p:pic>
      <p:pic>
        <p:nvPicPr>
          <p:cNvPr id="8" name="Picture 7">
            <a:extLst>
              <a:ext uri="{FF2B5EF4-FFF2-40B4-BE49-F238E27FC236}">
                <a16:creationId xmlns:a16="http://schemas.microsoft.com/office/drawing/2014/main" id="{766C9488-0907-4CD4-9DF9-19F72986535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534" b="8084"/>
          <a:stretch/>
        </p:blipFill>
        <p:spPr>
          <a:xfrm>
            <a:off x="551384" y="3506864"/>
            <a:ext cx="4015291" cy="2496649"/>
          </a:xfrm>
          <a:prstGeom prst="roundRect">
            <a:avLst/>
          </a:prstGeom>
        </p:spPr>
      </p:pic>
      <p:pic>
        <p:nvPicPr>
          <p:cNvPr id="9" name="Picture 8">
            <a:extLst>
              <a:ext uri="{FF2B5EF4-FFF2-40B4-BE49-F238E27FC236}">
                <a16:creationId xmlns:a16="http://schemas.microsoft.com/office/drawing/2014/main" id="{4C3DF2F1-EBBA-4C55-90EB-BBF9DAB16D05}"/>
              </a:ext>
            </a:extLst>
          </p:cNvPr>
          <p:cNvPicPr>
            <a:picLocks noChangeAspect="1"/>
          </p:cNvPicPr>
          <p:nvPr/>
        </p:nvPicPr>
        <p:blipFill>
          <a:blip r:embed="rId4"/>
          <a:stretch>
            <a:fillRect/>
          </a:stretch>
        </p:blipFill>
        <p:spPr>
          <a:xfrm>
            <a:off x="491075" y="719840"/>
            <a:ext cx="3918468" cy="2631296"/>
          </a:xfrm>
          <a:prstGeom prst="rect">
            <a:avLst/>
          </a:prstGeom>
        </p:spPr>
      </p:pic>
      <p:sp>
        <p:nvSpPr>
          <p:cNvPr id="10" name="Content Placeholder 3">
            <a:extLst>
              <a:ext uri="{FF2B5EF4-FFF2-40B4-BE49-F238E27FC236}">
                <a16:creationId xmlns:a16="http://schemas.microsoft.com/office/drawing/2014/main" id="{C8C1A86A-D9F5-4EB9-87B6-4A65D657F9E6}"/>
              </a:ext>
            </a:extLst>
          </p:cNvPr>
          <p:cNvSpPr txBox="1">
            <a:spLocks/>
          </p:cNvSpPr>
          <p:nvPr/>
        </p:nvSpPr>
        <p:spPr>
          <a:xfrm>
            <a:off x="4745851" y="2356462"/>
            <a:ext cx="2700300" cy="3781698"/>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1000"/>
              </a:spcBef>
              <a:buFont typeface="Arial" panose="020B0604020202020204" pitchFamily="34" charset="0"/>
              <a:buNone/>
              <a:defRPr sz="280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14000"/>
              </a:lnSpc>
              <a:spcBef>
                <a:spcPts val="500"/>
              </a:spcBef>
              <a:buFont typeface="Arial" panose="020B0604020202020204" pitchFamily="34" charset="0"/>
              <a:buChar char="•"/>
              <a:defRPr sz="2000" b="1" kern="1200">
                <a:solidFill>
                  <a:schemeClr val="accent3">
                    <a:lumMod val="7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accent3">
                    <a:lumMod val="7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accent3">
                    <a:lumMod val="7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600" b="1">
                <a:solidFill>
                  <a:srgbClr val="36A1D6"/>
                </a:solidFill>
              </a:rPr>
              <a:t>Creating ‘positive buzz’ and helping dairy image</a:t>
            </a:r>
          </a:p>
          <a:p>
            <a:pPr algn="ctr"/>
            <a:endParaRPr lang="en-GB" sz="3600" b="1" dirty="0">
              <a:solidFill>
                <a:srgbClr val="36A1D6"/>
              </a:solidFill>
            </a:endParaRPr>
          </a:p>
        </p:txBody>
      </p:sp>
      <p:pic>
        <p:nvPicPr>
          <p:cNvPr id="11" name="Picture 10">
            <a:extLst>
              <a:ext uri="{FF2B5EF4-FFF2-40B4-BE49-F238E27FC236}">
                <a16:creationId xmlns:a16="http://schemas.microsoft.com/office/drawing/2014/main" id="{1708A4A5-3F7B-42EF-BB43-887589791B05}"/>
              </a:ext>
            </a:extLst>
          </p:cNvPr>
          <p:cNvPicPr>
            <a:picLocks noChangeAspect="1"/>
          </p:cNvPicPr>
          <p:nvPr/>
        </p:nvPicPr>
        <p:blipFill rotWithShape="1">
          <a:blip r:embed="rId5"/>
          <a:srcRect l="17420" t="39928" r="70245" b="32615"/>
          <a:stretch/>
        </p:blipFill>
        <p:spPr>
          <a:xfrm>
            <a:off x="7633809" y="444203"/>
            <a:ext cx="4015290" cy="2792971"/>
          </a:xfrm>
          <a:prstGeom prst="roundRect">
            <a:avLst/>
          </a:prstGeom>
        </p:spPr>
      </p:pic>
      <p:pic>
        <p:nvPicPr>
          <p:cNvPr id="12" name="Picture 11" descr="A close up of a sign&#10;&#10;Description automatically generated">
            <a:extLst>
              <a:ext uri="{FF2B5EF4-FFF2-40B4-BE49-F238E27FC236}">
                <a16:creationId xmlns:a16="http://schemas.microsoft.com/office/drawing/2014/main" id="{997D3D04-059A-462A-B2EB-047112BC3B5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21620" y="719840"/>
            <a:ext cx="1548760" cy="1548760"/>
          </a:xfrm>
          <a:prstGeom prst="rect">
            <a:avLst/>
          </a:prstGeom>
        </p:spPr>
      </p:pic>
    </p:spTree>
    <p:extLst>
      <p:ext uri="{BB962C8B-B14F-4D97-AF65-F5344CB8AC3E}">
        <p14:creationId xmlns:p14="http://schemas.microsoft.com/office/powerpoint/2010/main" val="3740368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5D4B-CEC7-4BB5-B1C3-4FED5E8CD0B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EF2B367-2071-40F5-A3C3-4A8760532EB2}"/>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DAB5A225-43F7-43AD-9B38-594908A525F0}"/>
              </a:ext>
            </a:extLst>
          </p:cNvPr>
          <p:cNvSpPr>
            <a:spLocks noGrp="1"/>
          </p:cNvSpPr>
          <p:nvPr>
            <p:ph idx="13"/>
          </p:nvPr>
        </p:nvSpPr>
        <p:spPr>
          <a:xfrm>
            <a:off x="2591892" y="5935709"/>
            <a:ext cx="11289519" cy="557166"/>
          </a:xfrm>
        </p:spPr>
        <p:txBody>
          <a:bodyPr/>
          <a:lstStyle/>
          <a:p>
            <a:r>
              <a:rPr lang="en-GB" dirty="0"/>
              <a:t>Quelle: </a:t>
            </a:r>
          </a:p>
        </p:txBody>
      </p:sp>
      <p:pic>
        <p:nvPicPr>
          <p:cNvPr id="6" name="Picture 5">
            <a:extLst>
              <a:ext uri="{FF2B5EF4-FFF2-40B4-BE49-F238E27FC236}">
                <a16:creationId xmlns:a16="http://schemas.microsoft.com/office/drawing/2014/main" id="{E66EF944-FFA2-4D82-A019-9F9B32DE54B3}"/>
              </a:ext>
            </a:extLst>
          </p:cNvPr>
          <p:cNvPicPr>
            <a:picLocks noChangeAspect="1"/>
          </p:cNvPicPr>
          <p:nvPr/>
        </p:nvPicPr>
        <p:blipFill>
          <a:blip r:embed="rId2"/>
          <a:stretch>
            <a:fillRect/>
          </a:stretch>
        </p:blipFill>
        <p:spPr>
          <a:xfrm>
            <a:off x="2552700" y="28642"/>
            <a:ext cx="9639300" cy="5200650"/>
          </a:xfrm>
          <a:prstGeom prst="rect">
            <a:avLst/>
          </a:prstGeom>
        </p:spPr>
      </p:pic>
      <p:pic>
        <p:nvPicPr>
          <p:cNvPr id="8" name="Picture 7">
            <a:extLst>
              <a:ext uri="{FF2B5EF4-FFF2-40B4-BE49-F238E27FC236}">
                <a16:creationId xmlns:a16="http://schemas.microsoft.com/office/drawing/2014/main" id="{88EE8FFD-1FB5-452F-BA4B-A728BA7AD988}"/>
              </a:ext>
            </a:extLst>
          </p:cNvPr>
          <p:cNvPicPr>
            <a:picLocks noChangeAspect="1"/>
          </p:cNvPicPr>
          <p:nvPr/>
        </p:nvPicPr>
        <p:blipFill>
          <a:blip r:embed="rId3"/>
          <a:stretch>
            <a:fillRect/>
          </a:stretch>
        </p:blipFill>
        <p:spPr>
          <a:xfrm>
            <a:off x="0" y="3915295"/>
            <a:ext cx="5359138" cy="3150524"/>
          </a:xfrm>
          <a:prstGeom prst="rect">
            <a:avLst/>
          </a:prstGeom>
        </p:spPr>
      </p:pic>
      <p:pic>
        <p:nvPicPr>
          <p:cNvPr id="10" name="Picture 9">
            <a:extLst>
              <a:ext uri="{FF2B5EF4-FFF2-40B4-BE49-F238E27FC236}">
                <a16:creationId xmlns:a16="http://schemas.microsoft.com/office/drawing/2014/main" id="{5E96FE7F-8429-4206-AE28-96D65475CAFD}"/>
              </a:ext>
            </a:extLst>
          </p:cNvPr>
          <p:cNvPicPr>
            <a:picLocks noChangeAspect="1"/>
          </p:cNvPicPr>
          <p:nvPr/>
        </p:nvPicPr>
        <p:blipFill>
          <a:blip r:embed="rId4"/>
          <a:stretch>
            <a:fillRect/>
          </a:stretch>
        </p:blipFill>
        <p:spPr>
          <a:xfrm>
            <a:off x="5811906" y="4501641"/>
            <a:ext cx="4199864" cy="2356359"/>
          </a:xfrm>
          <a:prstGeom prst="rect">
            <a:avLst/>
          </a:prstGeom>
        </p:spPr>
      </p:pic>
    </p:spTree>
    <p:extLst>
      <p:ext uri="{BB962C8B-B14F-4D97-AF65-F5344CB8AC3E}">
        <p14:creationId xmlns:p14="http://schemas.microsoft.com/office/powerpoint/2010/main" val="18438605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1F04B-D556-4925-91A4-DEB13FAEC28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3C1A409-6000-4D35-83E5-DA86EDB71D31}"/>
              </a:ext>
            </a:extLst>
          </p:cNvPr>
          <p:cNvSpPr>
            <a:spLocks noGrp="1"/>
          </p:cNvSpPr>
          <p:nvPr>
            <p:ph idx="1"/>
          </p:nvPr>
        </p:nvSpPr>
        <p:spPr/>
        <p:txBody>
          <a:bodyPr/>
          <a:lstStyle/>
          <a:p>
            <a:endParaRPr lang="en-GB" dirty="0"/>
          </a:p>
        </p:txBody>
      </p:sp>
      <p:sp>
        <p:nvSpPr>
          <p:cNvPr id="4" name="Content Placeholder 3">
            <a:extLst>
              <a:ext uri="{FF2B5EF4-FFF2-40B4-BE49-F238E27FC236}">
                <a16:creationId xmlns:a16="http://schemas.microsoft.com/office/drawing/2014/main" id="{24175B40-D062-4492-B470-9E4E75A7E581}"/>
              </a:ext>
            </a:extLst>
          </p:cNvPr>
          <p:cNvSpPr>
            <a:spLocks noGrp="1"/>
          </p:cNvSpPr>
          <p:nvPr>
            <p:ph idx="13"/>
          </p:nvPr>
        </p:nvSpPr>
        <p:spPr/>
        <p:txBody>
          <a:bodyPr/>
          <a:lstStyle/>
          <a:p>
            <a:endParaRPr lang="en-GB" dirty="0"/>
          </a:p>
        </p:txBody>
      </p:sp>
      <p:pic>
        <p:nvPicPr>
          <p:cNvPr id="5" name="Picture 4" descr="Diagram&#10;&#10;Description automatically generated">
            <a:extLst>
              <a:ext uri="{FF2B5EF4-FFF2-40B4-BE49-F238E27FC236}">
                <a16:creationId xmlns:a16="http://schemas.microsoft.com/office/drawing/2014/main" id="{9A4B149B-B749-4226-AB5D-39793E512AD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29447" y="115741"/>
            <a:ext cx="7131228" cy="3715790"/>
          </a:xfrm>
          <a:prstGeom prst="rect">
            <a:avLst/>
          </a:prstGeom>
        </p:spPr>
      </p:pic>
      <p:pic>
        <p:nvPicPr>
          <p:cNvPr id="6" name="Picture 5" descr="A picture containing timeline&#10;&#10;Description automatically generated">
            <a:extLst>
              <a:ext uri="{FF2B5EF4-FFF2-40B4-BE49-F238E27FC236}">
                <a16:creationId xmlns:a16="http://schemas.microsoft.com/office/drawing/2014/main" id="{617CBF45-A389-42B8-95A9-C0CD4AFB125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616" y="2917768"/>
            <a:ext cx="6577045" cy="3940232"/>
          </a:xfrm>
          <a:prstGeom prst="rect">
            <a:avLst/>
          </a:prstGeom>
        </p:spPr>
      </p:pic>
      <p:pic>
        <p:nvPicPr>
          <p:cNvPr id="8" name="Picture 7">
            <a:extLst>
              <a:ext uri="{FF2B5EF4-FFF2-40B4-BE49-F238E27FC236}">
                <a16:creationId xmlns:a16="http://schemas.microsoft.com/office/drawing/2014/main" id="{CD288C92-1AE5-41C4-ADE3-04AA4E63DC86}"/>
              </a:ext>
            </a:extLst>
          </p:cNvPr>
          <p:cNvPicPr>
            <a:picLocks noChangeAspect="1"/>
          </p:cNvPicPr>
          <p:nvPr/>
        </p:nvPicPr>
        <p:blipFill>
          <a:blip r:embed="rId4"/>
          <a:stretch>
            <a:fillRect/>
          </a:stretch>
        </p:blipFill>
        <p:spPr>
          <a:xfrm>
            <a:off x="6849686" y="3787851"/>
            <a:ext cx="5134495" cy="3070149"/>
          </a:xfrm>
          <a:prstGeom prst="rect">
            <a:avLst/>
          </a:prstGeom>
        </p:spPr>
      </p:pic>
      <p:sp>
        <p:nvSpPr>
          <p:cNvPr id="7" name="TextBox 6">
            <a:extLst>
              <a:ext uri="{FF2B5EF4-FFF2-40B4-BE49-F238E27FC236}">
                <a16:creationId xmlns:a16="http://schemas.microsoft.com/office/drawing/2014/main" id="{576F9DEF-D867-428E-B37D-7DD69606B69B}"/>
              </a:ext>
            </a:extLst>
          </p:cNvPr>
          <p:cNvSpPr txBox="1"/>
          <p:nvPr/>
        </p:nvSpPr>
        <p:spPr>
          <a:xfrm>
            <a:off x="10923638" y="4680770"/>
            <a:ext cx="813089" cy="646331"/>
          </a:xfrm>
          <a:prstGeom prst="rect">
            <a:avLst/>
          </a:prstGeom>
          <a:solidFill>
            <a:schemeClr val="bg1"/>
          </a:solidFill>
        </p:spPr>
        <p:txBody>
          <a:bodyPr wrap="square" rtlCol="0">
            <a:spAutoFit/>
          </a:bodyPr>
          <a:lstStyle/>
          <a:p>
            <a:r>
              <a:rPr lang="en-GB" sz="1200" dirty="0">
                <a:solidFill>
                  <a:srgbClr val="00B050"/>
                </a:solidFill>
              </a:rPr>
              <a:t>To be launched soon</a:t>
            </a:r>
          </a:p>
        </p:txBody>
      </p:sp>
    </p:spTree>
    <p:extLst>
      <p:ext uri="{BB962C8B-B14F-4D97-AF65-F5344CB8AC3E}">
        <p14:creationId xmlns:p14="http://schemas.microsoft.com/office/powerpoint/2010/main" val="1990564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BAD9-458C-42E7-9718-D89A64A3433C}"/>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E47A8D81-9C9F-4F40-BCEF-DDD63B67C694}"/>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7FCB7D72-361E-4D30-81AF-33EDB46EEE2E}"/>
              </a:ext>
            </a:extLst>
          </p:cNvPr>
          <p:cNvSpPr>
            <a:spLocks noGrp="1"/>
          </p:cNvSpPr>
          <p:nvPr>
            <p:ph idx="13"/>
          </p:nvPr>
        </p:nvSpPr>
        <p:spPr/>
        <p:txBody>
          <a:bodyPr/>
          <a:lstStyle/>
          <a:p>
            <a:endParaRPr lang="en-GB"/>
          </a:p>
        </p:txBody>
      </p:sp>
      <p:sp>
        <p:nvSpPr>
          <p:cNvPr id="5" name="Rectangle 22">
            <a:extLst>
              <a:ext uri="{FF2B5EF4-FFF2-40B4-BE49-F238E27FC236}">
                <a16:creationId xmlns:a16="http://schemas.microsoft.com/office/drawing/2014/main" id="{B382F7F6-D387-4722-BB69-3672DAB92D88}"/>
              </a:ext>
            </a:extLst>
          </p:cNvPr>
          <p:cNvSpPr txBox="1">
            <a:spLocks noChangeArrowheads="1"/>
          </p:cNvSpPr>
          <p:nvPr/>
        </p:nvSpPr>
        <p:spPr bwMode="auto">
          <a:xfrm>
            <a:off x="2013294" y="2498126"/>
            <a:ext cx="360040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70000" lnSpcReduction="20000"/>
          </a:bodyPr>
          <a:lstStyle>
            <a:lvl1pPr marL="0" indent="0" algn="l" defTabSz="914400" rtl="0" eaLnBrk="1" latinLnBrk="0" hangingPunct="1">
              <a:lnSpc>
                <a:spcPct val="114000"/>
              </a:lnSpc>
              <a:spcBef>
                <a:spcPct val="20000"/>
              </a:spcBef>
              <a:buClr>
                <a:srgbClr val="FA4E19"/>
              </a:buClr>
              <a:buSzPct val="100000"/>
              <a:buFont typeface="Wingdings" pitchFamily="2" charset="2"/>
              <a:buNone/>
              <a:defRPr sz="2800" kern="1200">
                <a:solidFill>
                  <a:srgbClr val="104168"/>
                </a:solidFill>
                <a:latin typeface="Tahoma" pitchFamily="34" charset="0"/>
                <a:ea typeface="ＭＳ Ｐゴシック" pitchFamily="34" charset="-128"/>
                <a:cs typeface="Segoe UI Semibold" panose="020B0702040204020203" pitchFamily="34" charset="0"/>
              </a:defRPr>
            </a:lvl1pPr>
            <a:lvl2pPr marL="742950" indent="-285750" algn="l" defTabSz="914400" rtl="0" eaLnBrk="1" latinLnBrk="0" hangingPunct="1">
              <a:lnSpc>
                <a:spcPct val="114000"/>
              </a:lnSpc>
              <a:spcBef>
                <a:spcPct val="20000"/>
              </a:spcBef>
              <a:buClr>
                <a:srgbClr val="FA4E19"/>
              </a:buClr>
              <a:buSzPct val="100000"/>
              <a:buFont typeface="Arial" pitchFamily="34" charset="0"/>
              <a:buChar char="•"/>
              <a:defRPr sz="2000" b="1" kern="1200">
                <a:solidFill>
                  <a:srgbClr val="104168"/>
                </a:solidFill>
                <a:latin typeface="Tahoma" pitchFamily="34" charset="0"/>
                <a:ea typeface="ＭＳ Ｐゴシック" pitchFamily="34" charset="-128"/>
                <a:cs typeface="Segoe UI" panose="020B0502040204020203" pitchFamily="34" charset="0"/>
              </a:defRPr>
            </a:lvl2pPr>
            <a:lvl3pPr marL="1143000" indent="-228600" algn="l" defTabSz="914400" rtl="0" eaLnBrk="1" latinLnBrk="0" hangingPunct="1">
              <a:lnSpc>
                <a:spcPct val="114000"/>
              </a:lnSpc>
              <a:spcBef>
                <a:spcPct val="20000"/>
              </a:spcBef>
              <a:buClr>
                <a:srgbClr val="FA4E19"/>
              </a:buClr>
              <a:buSzPct val="150000"/>
              <a:buFont typeface="Arial" panose="020B0604020202020204" pitchFamily="34" charset="0"/>
              <a:buChar char="•"/>
              <a:defRPr sz="2000" kern="1200">
                <a:solidFill>
                  <a:srgbClr val="104168"/>
                </a:solidFill>
                <a:latin typeface="Tahoma" pitchFamily="34" charset="0"/>
                <a:ea typeface="ＭＳ Ｐゴシック" pitchFamily="34" charset="-128"/>
                <a:cs typeface="Segoe UI" panose="020B0502040204020203" pitchFamily="34" charset="0"/>
              </a:defRPr>
            </a:lvl3pPr>
            <a:lvl4pPr marL="1600200" indent="-228600" algn="l" defTabSz="914400" rtl="0" eaLnBrk="1" latinLnBrk="0" hangingPunct="1">
              <a:lnSpc>
                <a:spcPct val="114000"/>
              </a:lnSpc>
              <a:spcBef>
                <a:spcPct val="20000"/>
              </a:spcBef>
              <a:buClr>
                <a:srgbClr val="FA4E19"/>
              </a:buClr>
              <a:buSzPct val="150000"/>
              <a:buFont typeface="Arial" panose="020B0604020202020204" pitchFamily="34" charset="0"/>
              <a:buChar char="•"/>
              <a:defRPr sz="1800" kern="1200">
                <a:solidFill>
                  <a:srgbClr val="104168"/>
                </a:solidFill>
                <a:latin typeface="Tahoma" pitchFamily="34" charset="0"/>
                <a:ea typeface="ＭＳ Ｐゴシック" pitchFamily="34" charset="-128"/>
                <a:cs typeface="Segoe UI" panose="020B0502040204020203" pitchFamily="34" charset="0"/>
              </a:defRPr>
            </a:lvl4pPr>
            <a:lvl5pPr marL="2057400" indent="-228600" algn="l" defTabSz="914400" rtl="0" eaLnBrk="1" latinLnBrk="0" hangingPunct="1">
              <a:lnSpc>
                <a:spcPct val="114000"/>
              </a:lnSpc>
              <a:spcBef>
                <a:spcPct val="20000"/>
              </a:spcBef>
              <a:buClr>
                <a:srgbClr val="FA4E19"/>
              </a:buClr>
              <a:buSzPct val="150000"/>
              <a:buFont typeface="Arial" panose="020B0604020202020204" pitchFamily="34" charset="0"/>
              <a:buChar char="•"/>
              <a:defRPr sz="1800" kern="1200">
                <a:solidFill>
                  <a:srgbClr val="104168"/>
                </a:solidFill>
                <a:latin typeface="Tahoma" pitchFamily="34" charset="0"/>
                <a:ea typeface="ＭＳ Ｐゴシック" pitchFamily="34" charset="-128"/>
                <a:cs typeface="Segoe UI" panose="020B0502040204020203" pitchFamily="34" charset="0"/>
              </a:defRPr>
            </a:lvl5pPr>
            <a:lvl6pPr marL="2514600" indent="-228600" algn="l" defTabSz="914400" rtl="0" eaLnBrk="0" fontAlgn="base" latinLnBrk="0" hangingPunct="0">
              <a:lnSpc>
                <a:spcPct val="90000"/>
              </a:lnSpc>
              <a:spcBef>
                <a:spcPct val="20000"/>
              </a:spcBef>
              <a:spcAft>
                <a:spcPct val="0"/>
              </a:spcAft>
              <a:buClr>
                <a:srgbClr val="FA4E19"/>
              </a:buClr>
              <a:buSzPct val="150000"/>
              <a:buFont typeface="Arial" panose="020B0604020202020204" pitchFamily="34" charset="0"/>
              <a:buChar char="•"/>
              <a:defRPr sz="1800" kern="1200">
                <a:solidFill>
                  <a:srgbClr val="104168"/>
                </a:solidFill>
                <a:latin typeface="Tahoma" pitchFamily="34" charset="0"/>
                <a:ea typeface="ＭＳ Ｐゴシック" pitchFamily="34" charset="-128"/>
                <a:cs typeface="+mn-cs"/>
              </a:defRPr>
            </a:lvl6pPr>
            <a:lvl7pPr marL="2971800" indent="-228600" algn="l" defTabSz="914400" rtl="0" eaLnBrk="0" fontAlgn="base" latinLnBrk="0" hangingPunct="0">
              <a:lnSpc>
                <a:spcPct val="90000"/>
              </a:lnSpc>
              <a:spcBef>
                <a:spcPct val="20000"/>
              </a:spcBef>
              <a:spcAft>
                <a:spcPct val="0"/>
              </a:spcAft>
              <a:buClr>
                <a:srgbClr val="FA4E19"/>
              </a:buClr>
              <a:buSzPct val="150000"/>
              <a:buFont typeface="Arial" panose="020B0604020202020204" pitchFamily="34" charset="0"/>
              <a:buChar char="•"/>
              <a:defRPr sz="1800" kern="1200">
                <a:solidFill>
                  <a:srgbClr val="104168"/>
                </a:solidFill>
                <a:latin typeface="Tahoma" pitchFamily="34" charset="0"/>
                <a:ea typeface="ＭＳ Ｐゴシック" pitchFamily="34" charset="-128"/>
                <a:cs typeface="+mn-cs"/>
              </a:defRPr>
            </a:lvl7pPr>
            <a:lvl8pPr marL="3429000" indent="-228600" algn="l" defTabSz="914400" rtl="0" eaLnBrk="0" fontAlgn="base" latinLnBrk="0" hangingPunct="0">
              <a:lnSpc>
                <a:spcPct val="90000"/>
              </a:lnSpc>
              <a:spcBef>
                <a:spcPct val="20000"/>
              </a:spcBef>
              <a:spcAft>
                <a:spcPct val="0"/>
              </a:spcAft>
              <a:buClr>
                <a:srgbClr val="FA4E19"/>
              </a:buClr>
              <a:buSzPct val="150000"/>
              <a:buFont typeface="Arial" panose="020B0604020202020204" pitchFamily="34" charset="0"/>
              <a:buChar char="•"/>
              <a:defRPr sz="1800" kern="1200">
                <a:solidFill>
                  <a:srgbClr val="104168"/>
                </a:solidFill>
                <a:latin typeface="Tahoma" pitchFamily="34" charset="0"/>
                <a:ea typeface="ＭＳ Ｐゴシック" pitchFamily="34" charset="-128"/>
                <a:cs typeface="+mn-cs"/>
              </a:defRPr>
            </a:lvl8pPr>
            <a:lvl9pPr marL="3886200" indent="-228600" algn="l" defTabSz="914400" rtl="0" eaLnBrk="0" fontAlgn="base" latinLnBrk="0" hangingPunct="0">
              <a:lnSpc>
                <a:spcPct val="90000"/>
              </a:lnSpc>
              <a:spcBef>
                <a:spcPct val="20000"/>
              </a:spcBef>
              <a:spcAft>
                <a:spcPct val="0"/>
              </a:spcAft>
              <a:buClr>
                <a:srgbClr val="FA4E19"/>
              </a:buClr>
              <a:buSzPct val="150000"/>
              <a:buFont typeface="Arial" panose="020B0604020202020204" pitchFamily="34" charset="0"/>
              <a:buChar char="•"/>
              <a:defRPr sz="1800" kern="1200">
                <a:solidFill>
                  <a:srgbClr val="104168"/>
                </a:solidFill>
                <a:latin typeface="Tahoma" pitchFamily="34" charset="0"/>
                <a:ea typeface="ＭＳ Ｐゴシック" pitchFamily="34" charset="-128"/>
                <a:cs typeface="+mn-cs"/>
              </a:defRPr>
            </a:lvl9pPr>
          </a:lstStyle>
          <a:p>
            <a:pPr algn="ctr">
              <a:buClrTx/>
              <a:buSzTx/>
              <a:buFontTx/>
              <a:buNone/>
            </a:pPr>
            <a:r>
              <a:rPr lang="en-GB" altLang="en-US" sz="2000" dirty="0">
                <a:solidFill>
                  <a:srgbClr val="1196D6"/>
                </a:solidFill>
                <a:latin typeface="Segoe UI" panose="020B0502040204020203" pitchFamily="34" charset="0"/>
              </a:rPr>
              <a:t> </a:t>
            </a:r>
            <a:r>
              <a:rPr lang="en-GB" altLang="en-US" sz="3200" b="1" dirty="0">
                <a:solidFill>
                  <a:srgbClr val="1196D6"/>
                </a:solidFill>
                <a:latin typeface="Segoe UI" panose="020B0502040204020203" pitchFamily="34" charset="0"/>
              </a:rPr>
              <a:t>“Milk and dairy products are a vital source of nutrition”</a:t>
            </a:r>
          </a:p>
          <a:p>
            <a:pPr algn="ctr">
              <a:buClrTx/>
              <a:buSzTx/>
              <a:buFontTx/>
              <a:buNone/>
            </a:pPr>
            <a:endParaRPr lang="en-GB" altLang="en-US" sz="3600" dirty="0">
              <a:latin typeface="Segoe UI" panose="020B0502040204020203" pitchFamily="34" charset="0"/>
            </a:endParaRPr>
          </a:p>
        </p:txBody>
      </p:sp>
      <p:pic>
        <p:nvPicPr>
          <p:cNvPr id="6" name="Picture 5">
            <a:extLst>
              <a:ext uri="{FF2B5EF4-FFF2-40B4-BE49-F238E27FC236}">
                <a16:creationId xmlns:a16="http://schemas.microsoft.com/office/drawing/2014/main" id="{91D0ACDB-1539-4DF9-AAF1-FF43AA60E1D9}"/>
              </a:ext>
            </a:extLst>
          </p:cNvPr>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7400" y="4173840"/>
            <a:ext cx="1692188" cy="169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A81A4CA-BD50-454B-BB33-E71BE835573F}"/>
              </a:ext>
            </a:extLst>
          </p:cNvPr>
          <p:cNvPicPr>
            <a:picLocks noChangeAspect="1"/>
          </p:cNvPicPr>
          <p:nvPr/>
        </p:nvPicPr>
        <p:blipFill>
          <a:blip r:embed="rId3">
            <a:clrChange>
              <a:clrFrom>
                <a:srgbClr val="F6F6F6"/>
              </a:clrFrom>
              <a:clrTo>
                <a:srgbClr val="F6F6F6">
                  <a:alpha val="0"/>
                </a:srgbClr>
              </a:clrTo>
            </a:clrChange>
          </a:blip>
          <a:stretch>
            <a:fillRect/>
          </a:stretch>
        </p:blipFill>
        <p:spPr>
          <a:xfrm flipH="1">
            <a:off x="5897634" y="1512548"/>
            <a:ext cx="6294366" cy="4262016"/>
          </a:xfrm>
          <a:prstGeom prst="rect">
            <a:avLst/>
          </a:prstGeom>
        </p:spPr>
      </p:pic>
    </p:spTree>
    <p:extLst>
      <p:ext uri="{BB962C8B-B14F-4D97-AF65-F5344CB8AC3E}">
        <p14:creationId xmlns:p14="http://schemas.microsoft.com/office/powerpoint/2010/main" val="2821593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E20E35A-8BFA-4592-AAEC-A6C6EDCD444D}"/>
              </a:ext>
            </a:extLst>
          </p:cNvPr>
          <p:cNvSpPr/>
          <p:nvPr/>
        </p:nvSpPr>
        <p:spPr>
          <a:xfrm>
            <a:off x="0" y="2291080"/>
            <a:ext cx="7711440" cy="2534920"/>
          </a:xfrm>
          <a:prstGeom prst="roundRect">
            <a:avLst>
              <a:gd name="adj" fmla="val 609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4DABAC6-4DF9-4808-B9FA-CD496AE88C7B}"/>
              </a:ext>
            </a:extLst>
          </p:cNvPr>
          <p:cNvSpPr>
            <a:spLocks noGrp="1"/>
          </p:cNvSpPr>
          <p:nvPr>
            <p:ph type="ctrTitle"/>
          </p:nvPr>
        </p:nvSpPr>
        <p:spPr>
          <a:xfrm>
            <a:off x="211456" y="2225134"/>
            <a:ext cx="6853019" cy="1073651"/>
          </a:xfrm>
          <a:noFill/>
        </p:spPr>
        <p:txBody>
          <a:bodyPr>
            <a:normAutofit/>
          </a:bodyPr>
          <a:lstStyle/>
          <a:p>
            <a:r>
              <a:rPr lang="en-US" sz="5400" dirty="0">
                <a:solidFill>
                  <a:srgbClr val="4472C4"/>
                </a:solidFill>
                <a:latin typeface="Segoe UI Semilight" panose="020B0402040204020203" pitchFamily="34" charset="0"/>
                <a:cs typeface="Segoe UI Semilight" panose="020B0402040204020203" pitchFamily="34" charset="0"/>
              </a:rPr>
              <a:t>Thank you.</a:t>
            </a:r>
            <a:endParaRPr lang="en-GB" sz="5400" dirty="0">
              <a:solidFill>
                <a:srgbClr val="4472C4"/>
              </a:solidFill>
              <a:latin typeface="Segoe UI Semilight" panose="020B0402040204020203" pitchFamily="34" charset="0"/>
              <a:cs typeface="Segoe UI Semilight" panose="020B0402040204020203" pitchFamily="34" charset="0"/>
            </a:endParaRPr>
          </a:p>
        </p:txBody>
      </p:sp>
      <p:sp>
        <p:nvSpPr>
          <p:cNvPr id="7" name="Subtitle 6">
            <a:extLst>
              <a:ext uri="{FF2B5EF4-FFF2-40B4-BE49-F238E27FC236}">
                <a16:creationId xmlns:a16="http://schemas.microsoft.com/office/drawing/2014/main" id="{A8CAC72D-A235-4881-91A1-F0BD40635BD8}"/>
              </a:ext>
            </a:extLst>
          </p:cNvPr>
          <p:cNvSpPr>
            <a:spLocks noGrp="1"/>
          </p:cNvSpPr>
          <p:nvPr>
            <p:ph type="subTitle" idx="1"/>
          </p:nvPr>
        </p:nvSpPr>
        <p:spPr>
          <a:xfrm>
            <a:off x="4981" y="3416769"/>
            <a:ext cx="7452459" cy="1527215"/>
          </a:xfrm>
          <a:noFill/>
        </p:spPr>
        <p:txBody>
          <a:bodyPr>
            <a:normAutofit/>
          </a:bodyPr>
          <a:lstStyle/>
          <a:p>
            <a:r>
              <a:rPr lang="en-GB" sz="2800" dirty="0">
                <a:solidFill>
                  <a:srgbClr val="76A939"/>
                </a:solidFill>
              </a:rPr>
              <a:t>Hélène </a:t>
            </a:r>
            <a:r>
              <a:rPr lang="en-GB" sz="2800" dirty="0" err="1">
                <a:solidFill>
                  <a:srgbClr val="76A939"/>
                </a:solidFill>
              </a:rPr>
              <a:t>Simonin</a:t>
            </a:r>
            <a:endParaRPr lang="en-GB" sz="2800" dirty="0">
              <a:solidFill>
                <a:srgbClr val="76A939"/>
              </a:solidFill>
            </a:endParaRPr>
          </a:p>
          <a:p>
            <a:r>
              <a:rPr lang="en-GB" dirty="0">
                <a:solidFill>
                  <a:srgbClr val="76A939"/>
                </a:solidFill>
              </a:rPr>
              <a:t>EDA - European Dairy Association, @EDA_dairy</a:t>
            </a:r>
          </a:p>
          <a:p>
            <a:r>
              <a:rPr lang="en-GB" dirty="0">
                <a:solidFill>
                  <a:srgbClr val="76A939"/>
                </a:solidFill>
                <a:hlinkClick r:id="rId2">
                  <a:extLst>
                    <a:ext uri="{A12FA001-AC4F-418D-AE19-62706E023703}">
                      <ahyp:hlinkClr xmlns:ahyp="http://schemas.microsoft.com/office/drawing/2018/hyperlinkcolor" val="tx"/>
                    </a:ext>
                  </a:extLst>
                </a:hlinkClick>
              </a:rPr>
              <a:t>hsimonin@euromilk.org</a:t>
            </a:r>
            <a:r>
              <a:rPr lang="en-GB" dirty="0">
                <a:solidFill>
                  <a:srgbClr val="76A939"/>
                </a:solidFill>
              </a:rPr>
              <a:t>, +32 473 138 132</a:t>
            </a:r>
          </a:p>
        </p:txBody>
      </p:sp>
    </p:spTree>
    <p:extLst>
      <p:ext uri="{BB962C8B-B14F-4D97-AF65-F5344CB8AC3E}">
        <p14:creationId xmlns:p14="http://schemas.microsoft.com/office/powerpoint/2010/main" val="3825202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E3DF164-9AED-417A-B108-BB9E1B2BEBF2}"/>
              </a:ext>
            </a:extLst>
          </p:cNvPr>
          <p:cNvSpPr txBox="1">
            <a:spLocks noGrp="1"/>
          </p:cNvSpPr>
          <p:nvPr>
            <p:ph type="title"/>
          </p:nvPr>
        </p:nvSpPr>
        <p:spPr>
          <a:xfrm>
            <a:off x="739499" y="365125"/>
            <a:ext cx="11289519" cy="82359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GB" sz="3600" dirty="0"/>
              <a:t>The EU Commission’s ‘Green Deal’</a:t>
            </a:r>
          </a:p>
        </p:txBody>
      </p:sp>
      <p:sp>
        <p:nvSpPr>
          <p:cNvPr id="4" name="Content Placeholder 3">
            <a:extLst>
              <a:ext uri="{FF2B5EF4-FFF2-40B4-BE49-F238E27FC236}">
                <a16:creationId xmlns:a16="http://schemas.microsoft.com/office/drawing/2014/main" id="{69C93A70-55D0-4474-B382-A3D21970EB10}"/>
              </a:ext>
            </a:extLst>
          </p:cNvPr>
          <p:cNvSpPr>
            <a:spLocks noGrp="1"/>
          </p:cNvSpPr>
          <p:nvPr>
            <p:ph idx="1"/>
          </p:nvPr>
        </p:nvSpPr>
        <p:spPr/>
        <p:txBody>
          <a:bodyPr/>
          <a:lstStyle/>
          <a:p>
            <a:endParaRPr lang="en-GB"/>
          </a:p>
        </p:txBody>
      </p:sp>
      <p:pic>
        <p:nvPicPr>
          <p:cNvPr id="6" name="Content Placeholder 5" descr="A close up of a logo&#10;&#10;Description automatically generated">
            <a:extLst>
              <a:ext uri="{FF2B5EF4-FFF2-40B4-BE49-F238E27FC236}">
                <a16:creationId xmlns:a16="http://schemas.microsoft.com/office/drawing/2014/main" id="{4A145FB2-87F4-4734-8DF4-276690E748D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9499" y="928629"/>
            <a:ext cx="10611369" cy="5305683"/>
          </a:xfrm>
          <a:prstGeom prst="rect">
            <a:avLst/>
          </a:prstGeom>
        </p:spPr>
      </p:pic>
      <p:sp>
        <p:nvSpPr>
          <p:cNvPr id="8" name="Hexagon 7">
            <a:extLst>
              <a:ext uri="{FF2B5EF4-FFF2-40B4-BE49-F238E27FC236}">
                <a16:creationId xmlns:a16="http://schemas.microsoft.com/office/drawing/2014/main" id="{79884FC9-D823-4B00-B9D8-DEC0574667F0}"/>
              </a:ext>
            </a:extLst>
          </p:cNvPr>
          <p:cNvSpPr/>
          <p:nvPr/>
        </p:nvSpPr>
        <p:spPr>
          <a:xfrm>
            <a:off x="5168820" y="2574540"/>
            <a:ext cx="1752726" cy="1563129"/>
          </a:xfrm>
          <a:prstGeom prst="hexagon">
            <a:avLst/>
          </a:prstGeom>
          <a:noFill/>
          <a:ln w="38100">
            <a:solidFill>
              <a:srgbClr val="FFB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1015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B2FD90-818E-4F64-8FA5-0F39BD99E2D2}"/>
              </a:ext>
            </a:extLst>
          </p:cNvPr>
          <p:cNvSpPr>
            <a:spLocks noGrp="1"/>
          </p:cNvSpPr>
          <p:nvPr>
            <p:ph idx="13"/>
          </p:nvPr>
        </p:nvSpPr>
        <p:spPr/>
        <p:txBody>
          <a:bodyPr/>
          <a:lstStyle/>
          <a:p>
            <a:endParaRPr lang="en-GB" dirty="0"/>
          </a:p>
        </p:txBody>
      </p:sp>
      <p:pic>
        <p:nvPicPr>
          <p:cNvPr id="7" name="Content Placeholder 5" descr="A close up of a logo&#10;&#10;Description automatically generated">
            <a:extLst>
              <a:ext uri="{FF2B5EF4-FFF2-40B4-BE49-F238E27FC236}">
                <a16:creationId xmlns:a16="http://schemas.microsoft.com/office/drawing/2014/main" id="{00A44D2D-70F7-4B5E-95A0-111D1BA525F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31969" y="1197248"/>
            <a:ext cx="8279856" cy="4139927"/>
          </a:xfrm>
          <a:prstGeom prst="rect">
            <a:avLst/>
          </a:prstGeom>
        </p:spPr>
      </p:pic>
      <p:sp>
        <p:nvSpPr>
          <p:cNvPr id="8" name="Rectangle 7">
            <a:extLst>
              <a:ext uri="{FF2B5EF4-FFF2-40B4-BE49-F238E27FC236}">
                <a16:creationId xmlns:a16="http://schemas.microsoft.com/office/drawing/2014/main" id="{711ED003-D674-4CFF-81CE-AD56EE53479F}"/>
              </a:ext>
            </a:extLst>
          </p:cNvPr>
          <p:cNvSpPr/>
          <p:nvPr/>
        </p:nvSpPr>
        <p:spPr>
          <a:xfrm>
            <a:off x="2390945" y="1956812"/>
            <a:ext cx="1440160" cy="96862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9AE94E9-5000-4EFB-99B1-EAF5C6AE0914}"/>
              </a:ext>
            </a:extLst>
          </p:cNvPr>
          <p:cNvSpPr/>
          <p:nvPr/>
        </p:nvSpPr>
        <p:spPr>
          <a:xfrm>
            <a:off x="5487289" y="2571106"/>
            <a:ext cx="1368152" cy="10801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9309C8E-28C9-4A57-9EBB-C4E50794B145}"/>
              </a:ext>
            </a:extLst>
          </p:cNvPr>
          <p:cNvSpPr/>
          <p:nvPr/>
        </p:nvSpPr>
        <p:spPr>
          <a:xfrm>
            <a:off x="5487289" y="3861544"/>
            <a:ext cx="1368152" cy="108012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8647D65-A973-4EBC-B2F6-A2C7D24F52B1}"/>
              </a:ext>
            </a:extLst>
          </p:cNvPr>
          <p:cNvSpPr/>
          <p:nvPr/>
        </p:nvSpPr>
        <p:spPr>
          <a:xfrm>
            <a:off x="2390945" y="3933552"/>
            <a:ext cx="1440160" cy="108012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C126073-5988-40D6-9B34-07CE12E3CD63}"/>
              </a:ext>
            </a:extLst>
          </p:cNvPr>
          <p:cNvSpPr/>
          <p:nvPr/>
        </p:nvSpPr>
        <p:spPr>
          <a:xfrm>
            <a:off x="6639417" y="1989336"/>
            <a:ext cx="1296144" cy="108012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7EADAF6-AC94-4F11-8661-01E645B2844B}"/>
              </a:ext>
            </a:extLst>
          </p:cNvPr>
          <p:cNvSpPr txBox="1"/>
          <p:nvPr/>
        </p:nvSpPr>
        <p:spPr>
          <a:xfrm>
            <a:off x="3450211" y="4739973"/>
            <a:ext cx="1316997" cy="597202"/>
          </a:xfrm>
          <a:prstGeom prst="rect">
            <a:avLst/>
          </a:prstGeom>
          <a:noFill/>
        </p:spPr>
        <p:txBody>
          <a:bodyPr wrap="square" rtlCol="0">
            <a:spAutoFit/>
          </a:bodyPr>
          <a:lstStyle/>
          <a:p>
            <a:r>
              <a:rPr lang="en-GB" sz="1600" dirty="0">
                <a:solidFill>
                  <a:srgbClr val="92D050"/>
                </a:solidFill>
              </a:rPr>
              <a:t>‘biodiversity strategy’</a:t>
            </a:r>
          </a:p>
        </p:txBody>
      </p:sp>
      <p:sp>
        <p:nvSpPr>
          <p:cNvPr id="14" name="TextBox 13">
            <a:extLst>
              <a:ext uri="{FF2B5EF4-FFF2-40B4-BE49-F238E27FC236}">
                <a16:creationId xmlns:a16="http://schemas.microsoft.com/office/drawing/2014/main" id="{231F1DAC-0D40-4911-A60F-BCB5A67E97B3}"/>
              </a:ext>
            </a:extLst>
          </p:cNvPr>
          <p:cNvSpPr txBox="1"/>
          <p:nvPr/>
        </p:nvSpPr>
        <p:spPr>
          <a:xfrm>
            <a:off x="2031969" y="5445720"/>
            <a:ext cx="8207848" cy="707886"/>
          </a:xfrm>
          <a:prstGeom prst="rect">
            <a:avLst/>
          </a:prstGeom>
          <a:solidFill>
            <a:srgbClr val="FFC000"/>
          </a:solidFill>
        </p:spPr>
        <p:txBody>
          <a:bodyPr wrap="square" rtlCol="0">
            <a:spAutoFit/>
          </a:bodyPr>
          <a:lstStyle/>
          <a:p>
            <a:pPr algn="ctr"/>
            <a:r>
              <a:rPr lang="en-GB" sz="2000" b="1" dirty="0">
                <a:solidFill>
                  <a:srgbClr val="008ED3"/>
                </a:solidFill>
              </a:rPr>
              <a:t>EDA priority areas now: 5</a:t>
            </a:r>
          </a:p>
          <a:p>
            <a:pPr algn="ctr"/>
            <a:r>
              <a:rPr lang="en-GB" sz="2000" b="1" dirty="0">
                <a:solidFill>
                  <a:srgbClr val="008ED3"/>
                </a:solidFill>
              </a:rPr>
              <a:t>Green Deal: around 120 initiatives for dairy</a:t>
            </a:r>
          </a:p>
        </p:txBody>
      </p:sp>
      <p:sp>
        <p:nvSpPr>
          <p:cNvPr id="15" name="Title 2">
            <a:extLst>
              <a:ext uri="{FF2B5EF4-FFF2-40B4-BE49-F238E27FC236}">
                <a16:creationId xmlns:a16="http://schemas.microsoft.com/office/drawing/2014/main" id="{BC201766-7DE7-40A1-BADA-3F6713B7ACB9}"/>
              </a:ext>
            </a:extLst>
          </p:cNvPr>
          <p:cNvSpPr txBox="1">
            <a:spLocks/>
          </p:cNvSpPr>
          <p:nvPr/>
        </p:nvSpPr>
        <p:spPr>
          <a:xfrm>
            <a:off x="2061614" y="198826"/>
            <a:ext cx="8219501" cy="45720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000" kern="1200">
                <a:solidFill>
                  <a:schemeClr val="accent1"/>
                </a:solidFill>
                <a:latin typeface="Segoe UI Semibold" panose="020B0702040204020203" pitchFamily="34" charset="0"/>
                <a:ea typeface="+mj-ea"/>
                <a:cs typeface="Segoe UI Semibold" panose="020B0702040204020203" pitchFamily="34" charset="0"/>
              </a:defRPr>
            </a:lvl1pPr>
          </a:lstStyle>
          <a:p>
            <a:endParaRPr lang="en-BE" dirty="0"/>
          </a:p>
        </p:txBody>
      </p:sp>
      <p:sp>
        <p:nvSpPr>
          <p:cNvPr id="5" name="Title 4">
            <a:extLst>
              <a:ext uri="{FF2B5EF4-FFF2-40B4-BE49-F238E27FC236}">
                <a16:creationId xmlns:a16="http://schemas.microsoft.com/office/drawing/2014/main" id="{5AB73205-4D03-4EFB-8CFE-CCBD0CDF7080}"/>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927920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0DD730F-ED54-4108-8F4E-FF39C700D0C2}"/>
              </a:ext>
            </a:extLst>
          </p:cNvPr>
          <p:cNvGraphicFramePr>
            <a:graphicFrameLocks noGrp="1"/>
          </p:cNvGraphicFramePr>
          <p:nvPr/>
        </p:nvGraphicFramePr>
        <p:xfrm>
          <a:off x="1313054" y="256873"/>
          <a:ext cx="9302603" cy="6533503"/>
        </p:xfrm>
        <a:graphic>
          <a:graphicData uri="http://schemas.openxmlformats.org/drawingml/2006/table">
            <a:tbl>
              <a:tblPr>
                <a:tableStyleId>{00A15C55-8517-42AA-B614-E9B94910E393}</a:tableStyleId>
              </a:tblPr>
              <a:tblGrid>
                <a:gridCol w="1368151">
                  <a:extLst>
                    <a:ext uri="{9D8B030D-6E8A-4147-A177-3AD203B41FA5}">
                      <a16:colId xmlns:a16="http://schemas.microsoft.com/office/drawing/2014/main" val="2542676311"/>
                    </a:ext>
                  </a:extLst>
                </a:gridCol>
                <a:gridCol w="39688">
                  <a:extLst>
                    <a:ext uri="{9D8B030D-6E8A-4147-A177-3AD203B41FA5}">
                      <a16:colId xmlns:a16="http://schemas.microsoft.com/office/drawing/2014/main" val="1547347265"/>
                    </a:ext>
                  </a:extLst>
                </a:gridCol>
                <a:gridCol w="715727">
                  <a:extLst>
                    <a:ext uri="{9D8B030D-6E8A-4147-A177-3AD203B41FA5}">
                      <a16:colId xmlns:a16="http://schemas.microsoft.com/office/drawing/2014/main" val="1831280122"/>
                    </a:ext>
                  </a:extLst>
                </a:gridCol>
                <a:gridCol w="684745">
                  <a:extLst>
                    <a:ext uri="{9D8B030D-6E8A-4147-A177-3AD203B41FA5}">
                      <a16:colId xmlns:a16="http://schemas.microsoft.com/office/drawing/2014/main" val="2793081564"/>
                    </a:ext>
                  </a:extLst>
                </a:gridCol>
                <a:gridCol w="39688">
                  <a:extLst>
                    <a:ext uri="{9D8B030D-6E8A-4147-A177-3AD203B41FA5}">
                      <a16:colId xmlns:a16="http://schemas.microsoft.com/office/drawing/2014/main" val="2894131572"/>
                    </a:ext>
                  </a:extLst>
                </a:gridCol>
                <a:gridCol w="529609">
                  <a:extLst>
                    <a:ext uri="{9D8B030D-6E8A-4147-A177-3AD203B41FA5}">
                      <a16:colId xmlns:a16="http://schemas.microsoft.com/office/drawing/2014/main" val="1317523535"/>
                    </a:ext>
                  </a:extLst>
                </a:gridCol>
                <a:gridCol w="478503">
                  <a:extLst>
                    <a:ext uri="{9D8B030D-6E8A-4147-A177-3AD203B41FA5}">
                      <a16:colId xmlns:a16="http://schemas.microsoft.com/office/drawing/2014/main" val="1043402563"/>
                    </a:ext>
                  </a:extLst>
                </a:gridCol>
                <a:gridCol w="703315">
                  <a:extLst>
                    <a:ext uri="{9D8B030D-6E8A-4147-A177-3AD203B41FA5}">
                      <a16:colId xmlns:a16="http://schemas.microsoft.com/office/drawing/2014/main" val="2468027074"/>
                    </a:ext>
                  </a:extLst>
                </a:gridCol>
                <a:gridCol w="589280">
                  <a:extLst>
                    <a:ext uri="{9D8B030D-6E8A-4147-A177-3AD203B41FA5}">
                      <a16:colId xmlns:a16="http://schemas.microsoft.com/office/drawing/2014/main" val="656767366"/>
                    </a:ext>
                  </a:extLst>
                </a:gridCol>
                <a:gridCol w="782320">
                  <a:extLst>
                    <a:ext uri="{9D8B030D-6E8A-4147-A177-3AD203B41FA5}">
                      <a16:colId xmlns:a16="http://schemas.microsoft.com/office/drawing/2014/main" val="2924680928"/>
                    </a:ext>
                  </a:extLst>
                </a:gridCol>
                <a:gridCol w="873760">
                  <a:extLst>
                    <a:ext uri="{9D8B030D-6E8A-4147-A177-3AD203B41FA5}">
                      <a16:colId xmlns:a16="http://schemas.microsoft.com/office/drawing/2014/main" val="2398915750"/>
                    </a:ext>
                  </a:extLst>
                </a:gridCol>
                <a:gridCol w="1217657">
                  <a:extLst>
                    <a:ext uri="{9D8B030D-6E8A-4147-A177-3AD203B41FA5}">
                      <a16:colId xmlns:a16="http://schemas.microsoft.com/office/drawing/2014/main" val="3753793858"/>
                    </a:ext>
                  </a:extLst>
                </a:gridCol>
                <a:gridCol w="1280160">
                  <a:extLst>
                    <a:ext uri="{9D8B030D-6E8A-4147-A177-3AD203B41FA5}">
                      <a16:colId xmlns:a16="http://schemas.microsoft.com/office/drawing/2014/main" val="2180162757"/>
                    </a:ext>
                  </a:extLst>
                </a:gridCol>
              </a:tblGrid>
              <a:tr h="276126">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gridSpan="4">
                  <a:txBody>
                    <a:bodyPr/>
                    <a:lstStyle/>
                    <a:p>
                      <a:pPr algn="ctr" fontAlgn="b"/>
                      <a:r>
                        <a:rPr lang="en-US" sz="1600" b="1" u="none" strike="noStrike" dirty="0">
                          <a:effectLst/>
                          <a:latin typeface="Arial" panose="020B0604020202020204" pitchFamily="34" charset="0"/>
                          <a:cs typeface="Arial" panose="020B0604020202020204" pitchFamily="34" charset="0"/>
                        </a:rPr>
                        <a:t>2020</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600" b="1" u="none" strike="noStrike" dirty="0">
                          <a:effectLst/>
                          <a:latin typeface="Arial" panose="020B0604020202020204" pitchFamily="34" charset="0"/>
                          <a:cs typeface="Arial" panose="020B0604020202020204" pitchFamily="34" charset="0"/>
                        </a:rPr>
                        <a:t>20 21</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600" b="1" u="none" strike="noStrike" dirty="0">
                          <a:effectLst/>
                          <a:latin typeface="Arial" panose="020B0604020202020204" pitchFamily="34" charset="0"/>
                          <a:cs typeface="Arial" panose="020B0604020202020204" pitchFamily="34" charset="0"/>
                        </a:rPr>
                        <a:t>2022</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hMerge="1">
                  <a:txBody>
                    <a:bodyPr/>
                    <a:lstStyle/>
                    <a:p>
                      <a:endParaRPr lang="en-US"/>
                    </a:p>
                  </a:txBody>
                  <a:tcPr/>
                </a:tc>
                <a:tc>
                  <a:txBody>
                    <a:bodyPr/>
                    <a:lstStyle/>
                    <a:p>
                      <a:pPr algn="ctr" fontAlgn="b"/>
                      <a:r>
                        <a:rPr lang="en-US" sz="1600" b="1" u="none" strike="noStrike" dirty="0">
                          <a:effectLst/>
                          <a:latin typeface="Arial" panose="020B0604020202020204" pitchFamily="34" charset="0"/>
                          <a:cs typeface="Arial" panose="020B0604020202020204" pitchFamily="34" charset="0"/>
                        </a:rPr>
                        <a:t>2023</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1600" b="1" u="none" strike="noStrike" dirty="0">
                          <a:effectLst/>
                          <a:latin typeface="Arial" panose="020B0604020202020204" pitchFamily="34" charset="0"/>
                          <a:cs typeface="Arial" panose="020B0604020202020204" pitchFamily="34" charset="0"/>
                        </a:rPr>
                        <a:t>2024</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extLst>
                  <a:ext uri="{0D108BD9-81ED-4DB2-BD59-A6C34878D82A}">
                    <a16:rowId xmlns:a16="http://schemas.microsoft.com/office/drawing/2014/main" val="3621473757"/>
                  </a:ext>
                </a:extLst>
              </a:tr>
              <a:tr h="371946">
                <a:tc>
                  <a:txBody>
                    <a:bodyPr/>
                    <a:lstStyle/>
                    <a:p>
                      <a:pPr algn="l" fontAlgn="b"/>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1200" b="0" u="none" strike="noStrike" dirty="0">
                          <a:solidFill>
                            <a:srgbClr val="000000"/>
                          </a:solidFill>
                          <a:effectLst/>
                          <a:latin typeface="Arial" panose="020B0604020202020204" pitchFamily="34" charset="0"/>
                          <a:cs typeface="Arial" panose="020B0604020202020204" pitchFamily="34" charset="0"/>
                        </a:rPr>
                        <a:t>Q1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1200" u="none" strike="noStrike" dirty="0">
                          <a:effectLst/>
                          <a:latin typeface="Arial" panose="020B0604020202020204" pitchFamily="34" charset="0"/>
                          <a:cs typeface="Arial" panose="020B0604020202020204" pitchFamily="34" charset="0"/>
                        </a:rPr>
                        <a:t>H1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1200" u="none" strike="noStrike" dirty="0">
                          <a:effectLst/>
                          <a:latin typeface="Arial" panose="020B0604020202020204" pitchFamily="34" charset="0"/>
                          <a:cs typeface="Arial" panose="020B0604020202020204" pitchFamily="34" charset="0"/>
                        </a:rPr>
                        <a:t>H2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1200" u="none" strike="noStrike" dirty="0">
                          <a:effectLst/>
                          <a:latin typeface="Arial" panose="020B0604020202020204" pitchFamily="34" charset="0"/>
                          <a:cs typeface="Arial" panose="020B0604020202020204" pitchFamily="34" charset="0"/>
                        </a:rPr>
                        <a:t>Q4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1200" b="0" u="none" strike="noStrike" dirty="0">
                          <a:solidFill>
                            <a:srgbClr val="000000"/>
                          </a:solidFill>
                          <a:effectLst/>
                          <a:latin typeface="Arial" panose="020B0604020202020204" pitchFamily="34" charset="0"/>
                          <a:cs typeface="Arial" panose="020B0604020202020204" pitchFamily="34" charset="0"/>
                        </a:rPr>
                        <a:t>Q1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1200" b="0" u="none" strike="noStrike" dirty="0">
                          <a:solidFill>
                            <a:srgbClr val="000000"/>
                          </a:solidFill>
                          <a:effectLst/>
                          <a:latin typeface="Arial" panose="020B0604020202020204" pitchFamily="34" charset="0"/>
                          <a:cs typeface="Arial" panose="020B0604020202020204" pitchFamily="34" charset="0"/>
                        </a:rPr>
                        <a:t>Q2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1200" b="0" u="none" strike="noStrike" dirty="0">
                          <a:solidFill>
                            <a:srgbClr val="000000"/>
                          </a:solidFill>
                          <a:effectLst/>
                          <a:latin typeface="Arial" panose="020B0604020202020204" pitchFamily="34" charset="0"/>
                          <a:cs typeface="Arial" panose="020B0604020202020204" pitchFamily="34" charset="0"/>
                        </a:rPr>
                        <a:t>Q3</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1200" b="0" u="none" strike="noStrike" dirty="0">
                          <a:solidFill>
                            <a:srgbClr val="000000"/>
                          </a:solidFill>
                          <a:effectLst/>
                          <a:latin typeface="Arial" panose="020B0604020202020204" pitchFamily="34" charset="0"/>
                          <a:cs typeface="Arial" panose="020B0604020202020204" pitchFamily="34" charset="0"/>
                        </a:rPr>
                        <a:t>Q4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1200" b="0" u="none" strike="noStrike" dirty="0">
                          <a:solidFill>
                            <a:srgbClr val="000000"/>
                          </a:solidFill>
                          <a:effectLst/>
                          <a:latin typeface="Arial" panose="020B0604020202020204" pitchFamily="34" charset="0"/>
                          <a:cs typeface="Arial" panose="020B0604020202020204" pitchFamily="34" charset="0"/>
                        </a:rPr>
                        <a:t>H1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1200" b="0" u="none" strike="noStrike" dirty="0">
                          <a:solidFill>
                            <a:srgbClr val="000000"/>
                          </a:solidFill>
                          <a:effectLst/>
                          <a:latin typeface="Arial" panose="020B0604020202020204" pitchFamily="34" charset="0"/>
                          <a:cs typeface="Arial" panose="020B0604020202020204" pitchFamily="34" charset="0"/>
                        </a:rPr>
                        <a:t>H2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extLst>
                  <a:ext uri="{0D108BD9-81ED-4DB2-BD59-A6C34878D82A}">
                    <a16:rowId xmlns:a16="http://schemas.microsoft.com/office/drawing/2014/main" val="567181741"/>
                  </a:ext>
                </a:extLst>
              </a:tr>
              <a:tr h="1629714">
                <a:tc>
                  <a:txBody>
                    <a:bodyPr/>
                    <a:lstStyle/>
                    <a:p>
                      <a:pPr algn="l" fontAlgn="b"/>
                      <a:r>
                        <a:rPr lang="en-US" sz="1400" b="1" u="none" strike="noStrike" dirty="0">
                          <a:solidFill>
                            <a:schemeClr val="tx1">
                              <a:lumMod val="50000"/>
                              <a:lumOff val="50000"/>
                            </a:schemeClr>
                          </a:solidFill>
                          <a:effectLst/>
                          <a:latin typeface="Arial" panose="020B0604020202020204" pitchFamily="34" charset="0"/>
                          <a:cs typeface="Arial" panose="020B0604020202020204" pitchFamily="34" charset="0"/>
                        </a:rPr>
                        <a:t>Circular Economy Strategy</a:t>
                      </a:r>
                      <a:endParaRPr lang="en-US" sz="1400" b="1" i="0" u="none" strike="noStrike" dirty="0">
                        <a:solidFill>
                          <a:schemeClr val="tx1">
                            <a:lumMod val="50000"/>
                            <a:lumOff val="50000"/>
                          </a:schemeClr>
                        </a:solidFill>
                        <a:effectLst/>
                        <a:latin typeface="Arial" panose="020B0604020202020204" pitchFamily="34" charset="0"/>
                        <a:cs typeface="Arial" panose="020B060402020202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81724541"/>
                  </a:ext>
                </a:extLst>
              </a:tr>
              <a:tr h="1872208">
                <a:tc>
                  <a:txBody>
                    <a:bodyPr/>
                    <a:lstStyle/>
                    <a:p>
                      <a:pPr algn="l" fontAlgn="b"/>
                      <a:r>
                        <a:rPr lang="en-US" sz="1400" b="1" u="none" strike="noStrike" dirty="0">
                          <a:solidFill>
                            <a:schemeClr val="tx1">
                              <a:lumMod val="50000"/>
                              <a:lumOff val="50000"/>
                            </a:schemeClr>
                          </a:solidFill>
                          <a:effectLst/>
                          <a:latin typeface="Arial" panose="020B0604020202020204" pitchFamily="34" charset="0"/>
                          <a:cs typeface="Arial" panose="020B0604020202020204" pitchFamily="34" charset="0"/>
                        </a:rPr>
                        <a:t>F2F Strategy</a:t>
                      </a:r>
                      <a:endParaRPr lang="en-US" sz="1400" b="1" i="0" u="none" strike="noStrike" dirty="0">
                        <a:solidFill>
                          <a:schemeClr val="tx1">
                            <a:lumMod val="50000"/>
                            <a:lumOff val="50000"/>
                          </a:schemeClr>
                        </a:solidFill>
                        <a:effectLst/>
                        <a:latin typeface="Arial" panose="020B0604020202020204" pitchFamily="34" charset="0"/>
                        <a:cs typeface="Arial" panose="020B060402020202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785536010"/>
                  </a:ext>
                </a:extLst>
              </a:tr>
              <a:tr h="1152128">
                <a:tc>
                  <a:txBody>
                    <a:bodyPr/>
                    <a:lstStyle/>
                    <a:p>
                      <a:pPr algn="l" fontAlgn="b"/>
                      <a:r>
                        <a:rPr lang="en-US" sz="1400" b="1" u="none" strike="noStrike" dirty="0">
                          <a:solidFill>
                            <a:schemeClr val="tx1">
                              <a:lumMod val="50000"/>
                              <a:lumOff val="50000"/>
                            </a:schemeClr>
                          </a:solidFill>
                          <a:effectLst/>
                          <a:latin typeface="Arial" panose="020B0604020202020204" pitchFamily="34" charset="0"/>
                          <a:cs typeface="Arial" panose="020B0604020202020204" pitchFamily="34" charset="0"/>
                        </a:rPr>
                        <a:t>‘Biodiversity’ Strategy</a:t>
                      </a:r>
                      <a:endParaRPr lang="en-US" sz="1400" b="1" i="0" u="none" strike="noStrike" dirty="0">
                        <a:solidFill>
                          <a:schemeClr val="tx1">
                            <a:lumMod val="50000"/>
                            <a:lumOff val="50000"/>
                          </a:schemeClr>
                        </a:solidFill>
                        <a:effectLst/>
                        <a:latin typeface="Arial" panose="020B0604020202020204" pitchFamily="34" charset="0"/>
                        <a:cs typeface="Arial" panose="020B060402020202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064690159"/>
                  </a:ext>
                </a:extLst>
              </a:tr>
              <a:tr h="576064">
                <a:tc>
                  <a:txBody>
                    <a:bodyPr/>
                    <a:lstStyle/>
                    <a:p>
                      <a:pPr algn="l" fontAlgn="b"/>
                      <a:r>
                        <a:rPr lang="en-US" sz="1400" b="1" u="none" strike="noStrike" dirty="0">
                          <a:solidFill>
                            <a:schemeClr val="tx1">
                              <a:lumMod val="50000"/>
                              <a:lumOff val="50000"/>
                            </a:schemeClr>
                          </a:solidFill>
                          <a:effectLst/>
                          <a:latin typeface="Arial" panose="020B0604020202020204" pitchFamily="34" charset="0"/>
                          <a:cs typeface="Arial" panose="020B0604020202020204" pitchFamily="34" charset="0"/>
                        </a:rPr>
                        <a:t>Climate</a:t>
                      </a:r>
                      <a:endParaRPr lang="en-US" sz="1400" b="1" i="0" u="none" strike="noStrike" dirty="0">
                        <a:solidFill>
                          <a:schemeClr val="tx1">
                            <a:lumMod val="50000"/>
                            <a:lumOff val="50000"/>
                          </a:schemeClr>
                        </a:solidFill>
                        <a:effectLst/>
                        <a:latin typeface="Arial" panose="020B0604020202020204" pitchFamily="34" charset="0"/>
                        <a:cs typeface="Arial" panose="020B060402020202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910791176"/>
                  </a:ext>
                </a:extLst>
              </a:tr>
              <a:tr h="654359">
                <a:tc>
                  <a:txBody>
                    <a:bodyPr/>
                    <a:lstStyle/>
                    <a:p>
                      <a:pPr algn="l" fontAlgn="b"/>
                      <a:r>
                        <a:rPr lang="en-US" sz="1400" b="1" u="none" strike="noStrike" dirty="0">
                          <a:solidFill>
                            <a:schemeClr val="tx1">
                              <a:lumMod val="50000"/>
                              <a:lumOff val="50000"/>
                            </a:schemeClr>
                          </a:solidFill>
                          <a:effectLst/>
                          <a:latin typeface="Arial" panose="020B0604020202020204" pitchFamily="34" charset="0"/>
                          <a:cs typeface="Arial" panose="020B0604020202020204" pitchFamily="34" charset="0"/>
                        </a:rPr>
                        <a:t>CAP and other parts</a:t>
                      </a:r>
                      <a:endParaRPr lang="en-US" sz="1400" b="1" i="0" u="none" strike="noStrike" dirty="0">
                        <a:solidFill>
                          <a:schemeClr val="tx1">
                            <a:lumMod val="50000"/>
                            <a:lumOff val="50000"/>
                          </a:schemeClr>
                        </a:solidFill>
                        <a:effectLst/>
                        <a:latin typeface="Arial" panose="020B0604020202020204" pitchFamily="34" charset="0"/>
                        <a:cs typeface="Arial" panose="020B0604020202020204" pitchFamily="34" charset="0"/>
                      </a:endParaRPr>
                    </a:p>
                  </a:txBody>
                  <a:tcPr marL="7144" marR="7144" marT="7144" marB="0" anchor="b"/>
                </a:tc>
                <a:tc>
                  <a:txBody>
                    <a:bodyPr/>
                    <a:lstStyle/>
                    <a:p>
                      <a:pPr algn="l" fontAlgn="b"/>
                      <a:endParaRPr lang="en-US" sz="1000" b="0" i="0" u="none" strike="noStrike" dirty="0">
                        <a:solidFill>
                          <a:schemeClr val="tx1">
                            <a:lumMod val="50000"/>
                            <a:lumOff val="50000"/>
                          </a:schemeClr>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173834311"/>
                  </a:ext>
                </a:extLst>
              </a:tr>
            </a:tbl>
          </a:graphicData>
        </a:graphic>
      </p:graphicFrame>
      <p:graphicFrame>
        <p:nvGraphicFramePr>
          <p:cNvPr id="6" name="Content Placeholder 4">
            <a:extLst>
              <a:ext uri="{FF2B5EF4-FFF2-40B4-BE49-F238E27FC236}">
                <a16:creationId xmlns:a16="http://schemas.microsoft.com/office/drawing/2014/main" id="{0D6737DF-1BFB-473E-A71E-2B76065B60D6}"/>
              </a:ext>
            </a:extLst>
          </p:cNvPr>
          <p:cNvGraphicFramePr>
            <a:graphicFrameLocks/>
          </p:cNvGraphicFramePr>
          <p:nvPr/>
        </p:nvGraphicFramePr>
        <p:xfrm>
          <a:off x="1811619" y="-85074"/>
          <a:ext cx="8759299" cy="902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78088DAB-D2FE-4537-B012-A83A6D484558}"/>
              </a:ext>
            </a:extLst>
          </p:cNvPr>
          <p:cNvSpPr txBox="1"/>
          <p:nvPr/>
        </p:nvSpPr>
        <p:spPr>
          <a:xfrm rot="19964655">
            <a:off x="664291" y="1121622"/>
            <a:ext cx="1512168" cy="646331"/>
          </a:xfrm>
          <a:prstGeom prst="rect">
            <a:avLst/>
          </a:prstGeom>
          <a:solidFill>
            <a:schemeClr val="accent5">
              <a:lumMod val="20000"/>
              <a:lumOff val="80000"/>
            </a:schemeClr>
          </a:solidFill>
          <a:ln>
            <a:solidFill>
              <a:srgbClr val="FFC0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1"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0"/>
                <a:cs typeface="+mn-cs"/>
              </a:rPr>
              <a:t>Roadmaps &amp; consultations  answered = x</a:t>
            </a:r>
          </a:p>
        </p:txBody>
      </p:sp>
      <p:sp>
        <p:nvSpPr>
          <p:cNvPr id="8" name="TextBox 7">
            <a:extLst>
              <a:ext uri="{FF2B5EF4-FFF2-40B4-BE49-F238E27FC236}">
                <a16:creationId xmlns:a16="http://schemas.microsoft.com/office/drawing/2014/main" id="{38A12E64-4758-4E64-BACC-8E012100266B}"/>
              </a:ext>
            </a:extLst>
          </p:cNvPr>
          <p:cNvSpPr txBox="1"/>
          <p:nvPr/>
        </p:nvSpPr>
        <p:spPr>
          <a:xfrm>
            <a:off x="2957607" y="1475469"/>
            <a:ext cx="28803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800" b="0" i="0"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0"/>
                <a:cs typeface="+mn-cs"/>
              </a:rPr>
              <a:t>x</a:t>
            </a:r>
          </a:p>
        </p:txBody>
      </p:sp>
      <p:sp>
        <p:nvSpPr>
          <p:cNvPr id="9" name="TextBox 8">
            <a:extLst>
              <a:ext uri="{FF2B5EF4-FFF2-40B4-BE49-F238E27FC236}">
                <a16:creationId xmlns:a16="http://schemas.microsoft.com/office/drawing/2014/main" id="{42BE8692-7A3D-4493-AF27-1F4E2BED73E6}"/>
              </a:ext>
            </a:extLst>
          </p:cNvPr>
          <p:cNvSpPr txBox="1"/>
          <p:nvPr/>
        </p:nvSpPr>
        <p:spPr>
          <a:xfrm>
            <a:off x="2667381" y="3397008"/>
            <a:ext cx="848413" cy="415498"/>
          </a:xfrm>
          <a:prstGeom prst="rect">
            <a:avLst/>
          </a:prstGeom>
          <a:solidFill>
            <a:srgbClr val="D0E69A"/>
          </a:solidFill>
          <a:ln>
            <a:solidFill>
              <a:srgbClr val="FFFF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Arial" charset="0"/>
                <a:ea typeface="ＭＳ Ｐゴシック" charset="0"/>
                <a:cs typeface="+mn-cs"/>
              </a:rPr>
              <a:t>Organic Farming</a:t>
            </a:r>
            <a:endParaRPr kumimoji="0" lang="en-GB"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0" name="TextBox 9">
            <a:extLst>
              <a:ext uri="{FF2B5EF4-FFF2-40B4-BE49-F238E27FC236}">
                <a16:creationId xmlns:a16="http://schemas.microsoft.com/office/drawing/2014/main" id="{1740CD89-F7DD-423D-A5DC-15AC8C0A5EC5}"/>
              </a:ext>
            </a:extLst>
          </p:cNvPr>
          <p:cNvSpPr txBox="1"/>
          <p:nvPr/>
        </p:nvSpPr>
        <p:spPr>
          <a:xfrm>
            <a:off x="5316882" y="4654804"/>
            <a:ext cx="941404" cy="507831"/>
          </a:xfrm>
          <a:prstGeom prst="rect">
            <a:avLst/>
          </a:prstGeom>
          <a:solidFill>
            <a:srgbClr val="B9EDFF"/>
          </a:solidFill>
          <a:ln>
            <a:solidFill>
              <a:srgbClr val="777777"/>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Farm Sustainability Data Network </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1" name="TextBox 10">
            <a:extLst>
              <a:ext uri="{FF2B5EF4-FFF2-40B4-BE49-F238E27FC236}">
                <a16:creationId xmlns:a16="http://schemas.microsoft.com/office/drawing/2014/main" id="{1E32AF36-A2F9-477F-8A72-4B030253E729}"/>
              </a:ext>
            </a:extLst>
          </p:cNvPr>
          <p:cNvSpPr txBox="1"/>
          <p:nvPr/>
        </p:nvSpPr>
        <p:spPr>
          <a:xfrm>
            <a:off x="8388871" y="2481278"/>
            <a:ext cx="958024" cy="861774"/>
          </a:xfrm>
          <a:prstGeom prst="rect">
            <a:avLst/>
          </a:prstGeom>
          <a:solidFill>
            <a:srgbClr val="00B050"/>
          </a:solidFill>
          <a:ln>
            <a:solidFill>
              <a:srgbClr val="6A9A33"/>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Legislative framework for </a:t>
            </a: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mn-cs"/>
              </a:rPr>
              <a:t>sustainable food systems </a:t>
            </a:r>
            <a:endParaRPr kumimoji="0" lang="en-GB" sz="10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3" name="TextBox 12">
            <a:extLst>
              <a:ext uri="{FF2B5EF4-FFF2-40B4-BE49-F238E27FC236}">
                <a16:creationId xmlns:a16="http://schemas.microsoft.com/office/drawing/2014/main" id="{231ACABF-AD37-473D-95C1-24177F6539BE}"/>
              </a:ext>
            </a:extLst>
          </p:cNvPr>
          <p:cNvSpPr txBox="1"/>
          <p:nvPr/>
        </p:nvSpPr>
        <p:spPr>
          <a:xfrm>
            <a:off x="7484594" y="2459865"/>
            <a:ext cx="893279" cy="861774"/>
          </a:xfrm>
          <a:prstGeom prst="rect">
            <a:avLst/>
          </a:prstGeom>
          <a:solidFill>
            <a:srgbClr val="6A9A33"/>
          </a:solidFill>
          <a:ln>
            <a:solidFill>
              <a:srgbClr val="FFDDDD"/>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mn-cs"/>
              </a:rPr>
              <a:t>Nutrient profiles </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of food high in salt, sugars and/or fat </a:t>
            </a:r>
            <a:endParaRPr kumimoji="0" lang="en-GB" sz="10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4" name="TextBox 13">
            <a:extLst>
              <a:ext uri="{FF2B5EF4-FFF2-40B4-BE49-F238E27FC236}">
                <a16:creationId xmlns:a16="http://schemas.microsoft.com/office/drawing/2014/main" id="{1A4A7FC9-DFB7-4817-A11E-6E1DEE00806B}"/>
              </a:ext>
            </a:extLst>
          </p:cNvPr>
          <p:cNvSpPr txBox="1"/>
          <p:nvPr/>
        </p:nvSpPr>
        <p:spPr>
          <a:xfrm>
            <a:off x="4018725" y="3594981"/>
            <a:ext cx="941404" cy="784830"/>
          </a:xfrm>
          <a:prstGeom prst="rect">
            <a:avLst/>
          </a:prstGeom>
          <a:solidFill>
            <a:srgbClr val="F2D4BC"/>
          </a:solidFill>
          <a:ln>
            <a:solidFill>
              <a:srgbClr val="00B0F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EU code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for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responsible business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and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marketing conduct </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5" name="TextBox 14">
            <a:extLst>
              <a:ext uri="{FF2B5EF4-FFF2-40B4-BE49-F238E27FC236}">
                <a16:creationId xmlns:a16="http://schemas.microsoft.com/office/drawing/2014/main" id="{90E2455E-49EB-4F60-B4DB-78BCD495C7DD}"/>
              </a:ext>
            </a:extLst>
          </p:cNvPr>
          <p:cNvSpPr txBox="1"/>
          <p:nvPr/>
        </p:nvSpPr>
        <p:spPr>
          <a:xfrm>
            <a:off x="6499065" y="3328682"/>
            <a:ext cx="2113839" cy="369332"/>
          </a:xfrm>
          <a:prstGeom prst="rect">
            <a:avLst/>
          </a:prstGeom>
          <a:solidFill>
            <a:srgbClr val="00B0F0"/>
          </a:solidFill>
          <a:ln>
            <a:solidFill>
              <a:srgbClr val="7030A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Revision of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EU marketing standards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for </a:t>
            </a: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cs typeface="+mn-cs"/>
              </a:rPr>
              <a:t>agri</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 fishery &amp; aqua products </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6" name="TextBox 15">
            <a:extLst>
              <a:ext uri="{FF2B5EF4-FFF2-40B4-BE49-F238E27FC236}">
                <a16:creationId xmlns:a16="http://schemas.microsoft.com/office/drawing/2014/main" id="{5F230DB7-1133-4649-BF0E-46B0599810C0}"/>
              </a:ext>
            </a:extLst>
          </p:cNvPr>
          <p:cNvSpPr txBox="1"/>
          <p:nvPr/>
        </p:nvSpPr>
        <p:spPr>
          <a:xfrm>
            <a:off x="4208634" y="2647005"/>
            <a:ext cx="841988" cy="923330"/>
          </a:xfrm>
          <a:prstGeom prst="rect">
            <a:avLst/>
          </a:prstGeom>
          <a:solidFill>
            <a:srgbClr val="51AAE9"/>
          </a:solidFill>
          <a:ln>
            <a:solidFill>
              <a:srgbClr val="FF00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EU promotion </a:t>
            </a:r>
            <a:r>
              <a:rPr kumimoji="0" lang="en-US" sz="900" b="1" i="0" u="none" strike="noStrike" kern="1200" cap="none" spc="0" normalizeH="0" baseline="0" noProof="0" dirty="0" err="1">
                <a:ln>
                  <a:noFill/>
                </a:ln>
                <a:solidFill>
                  <a:srgbClr val="000000"/>
                </a:solidFill>
                <a:effectLst/>
                <a:uLnTx/>
                <a:uFillTx/>
                <a:latin typeface="Arial" charset="0"/>
                <a:ea typeface="ＭＳ Ｐゴシック" charset="0"/>
                <a:cs typeface="+mn-cs"/>
              </a:rPr>
              <a:t>programme</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for </a:t>
            </a: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cs typeface="+mn-cs"/>
              </a:rPr>
              <a:t>agri</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 &amp; food products </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7" name="TextBox 16">
            <a:extLst>
              <a:ext uri="{FF2B5EF4-FFF2-40B4-BE49-F238E27FC236}">
                <a16:creationId xmlns:a16="http://schemas.microsoft.com/office/drawing/2014/main" id="{10C5A1F0-AC09-401C-944D-E5F5D4549C47}"/>
              </a:ext>
            </a:extLst>
          </p:cNvPr>
          <p:cNvSpPr txBox="1"/>
          <p:nvPr/>
        </p:nvSpPr>
        <p:spPr>
          <a:xfrm>
            <a:off x="5301534" y="3296781"/>
            <a:ext cx="1250517" cy="369332"/>
          </a:xfrm>
          <a:prstGeom prst="rect">
            <a:avLst/>
          </a:prstGeom>
          <a:solidFill>
            <a:srgbClr val="92D050"/>
          </a:solidFill>
          <a:ln>
            <a:solidFill>
              <a:srgbClr val="777777"/>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EU </a:t>
            </a: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carbon farming </a:t>
            </a: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initiative </a:t>
            </a:r>
          </a:p>
        </p:txBody>
      </p:sp>
      <p:sp>
        <p:nvSpPr>
          <p:cNvPr id="20" name="TextBox 19">
            <a:extLst>
              <a:ext uri="{FF2B5EF4-FFF2-40B4-BE49-F238E27FC236}">
                <a16:creationId xmlns:a16="http://schemas.microsoft.com/office/drawing/2014/main" id="{A65EB412-034E-4A9B-8620-94FC6F1253C1}"/>
              </a:ext>
            </a:extLst>
          </p:cNvPr>
          <p:cNvSpPr txBox="1"/>
          <p:nvPr/>
        </p:nvSpPr>
        <p:spPr>
          <a:xfrm>
            <a:off x="5444617" y="2617620"/>
            <a:ext cx="867206" cy="646331"/>
          </a:xfrm>
          <a:prstGeom prst="rect">
            <a:avLst/>
          </a:prstGeom>
          <a:solidFill>
            <a:srgbClr val="E1EFBF"/>
          </a:solidFill>
          <a:ln>
            <a:solidFill>
              <a:srgbClr val="FFDDDD"/>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Revision of the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Feed Additive Regulation</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21" name="TextBox 20">
            <a:extLst>
              <a:ext uri="{FF2B5EF4-FFF2-40B4-BE49-F238E27FC236}">
                <a16:creationId xmlns:a16="http://schemas.microsoft.com/office/drawing/2014/main" id="{A1E5BFB3-407A-40DE-ADFC-557FA343F105}"/>
              </a:ext>
            </a:extLst>
          </p:cNvPr>
          <p:cNvSpPr txBox="1"/>
          <p:nvPr/>
        </p:nvSpPr>
        <p:spPr>
          <a:xfrm>
            <a:off x="9205763" y="1055613"/>
            <a:ext cx="1057950" cy="553998"/>
          </a:xfrm>
          <a:prstGeom prst="rect">
            <a:avLst/>
          </a:prstGeom>
          <a:solidFill>
            <a:srgbClr val="B9D969"/>
          </a:solidFill>
          <a:ln>
            <a:solidFill>
              <a:srgbClr val="FFFF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PPWD review of </a:t>
            </a: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mn-cs"/>
              </a:rPr>
              <a:t>recycling targets </a:t>
            </a:r>
            <a:endParaRPr kumimoji="0" lang="en-GB" sz="10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22" name="TextBox 21">
            <a:extLst>
              <a:ext uri="{FF2B5EF4-FFF2-40B4-BE49-F238E27FC236}">
                <a16:creationId xmlns:a16="http://schemas.microsoft.com/office/drawing/2014/main" id="{5C030CCA-D605-4F19-A519-15E9B082EB78}"/>
              </a:ext>
            </a:extLst>
          </p:cNvPr>
          <p:cNvSpPr txBox="1"/>
          <p:nvPr/>
        </p:nvSpPr>
        <p:spPr>
          <a:xfrm>
            <a:off x="2623969" y="5080256"/>
            <a:ext cx="1992714" cy="369332"/>
          </a:xfrm>
          <a:prstGeom prst="rect">
            <a:avLst/>
          </a:prstGeom>
          <a:solidFill>
            <a:srgbClr val="00B050"/>
          </a:solidFill>
          <a:ln>
            <a:solidFill>
              <a:srgbClr val="B9EDFF"/>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Plan to increase EU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2030 climate targets </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23" name="TextBox 22">
            <a:extLst>
              <a:ext uri="{FF2B5EF4-FFF2-40B4-BE49-F238E27FC236}">
                <a16:creationId xmlns:a16="http://schemas.microsoft.com/office/drawing/2014/main" id="{31BDEE97-4342-4B34-B7E8-CB832EC88CE4}"/>
              </a:ext>
            </a:extLst>
          </p:cNvPr>
          <p:cNvSpPr txBox="1"/>
          <p:nvPr/>
        </p:nvSpPr>
        <p:spPr>
          <a:xfrm>
            <a:off x="2641103" y="5529201"/>
            <a:ext cx="1293944" cy="230832"/>
          </a:xfrm>
          <a:prstGeom prst="rect">
            <a:avLst/>
          </a:prstGeom>
          <a:solidFill>
            <a:srgbClr val="92D050"/>
          </a:solidFill>
          <a:ln>
            <a:solidFill>
              <a:srgbClr val="FFFF00"/>
            </a:solidFill>
          </a:ln>
        </p:spPr>
        <p:txBody>
          <a:bodyPr wrap="non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BE" sz="900" b="0" i="0" u="none" strike="noStrike" kern="1200" cap="none" spc="0" normalizeH="0" baseline="0" noProof="0" dirty="0">
                <a:ln>
                  <a:noFill/>
                </a:ln>
                <a:solidFill>
                  <a:srgbClr val="000000"/>
                </a:solidFill>
                <a:effectLst/>
                <a:uLnTx/>
                <a:uFillTx/>
                <a:latin typeface="Arial" charset="0"/>
                <a:ea typeface="ＭＳ Ｐゴシック" charset="0"/>
                <a:cs typeface="+mn-cs"/>
              </a:rPr>
              <a:t>Climate Law proposal</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24" name="TextBox 23">
            <a:extLst>
              <a:ext uri="{FF2B5EF4-FFF2-40B4-BE49-F238E27FC236}">
                <a16:creationId xmlns:a16="http://schemas.microsoft.com/office/drawing/2014/main" id="{021CF5B7-90FC-44B7-AC86-612502159416}"/>
              </a:ext>
            </a:extLst>
          </p:cNvPr>
          <p:cNvSpPr txBox="1"/>
          <p:nvPr/>
        </p:nvSpPr>
        <p:spPr>
          <a:xfrm>
            <a:off x="4820467" y="5533347"/>
            <a:ext cx="1928168" cy="369332"/>
          </a:xfrm>
          <a:prstGeom prst="rect">
            <a:avLst/>
          </a:prstGeom>
          <a:solidFill>
            <a:srgbClr val="B9EDFF"/>
          </a:solidFill>
          <a:ln>
            <a:solidFill>
              <a:srgbClr val="92D05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Proposal for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carbon border adjustment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mechanism </a:t>
            </a:r>
          </a:p>
        </p:txBody>
      </p:sp>
      <p:sp>
        <p:nvSpPr>
          <p:cNvPr id="25" name="TextBox 24">
            <a:extLst>
              <a:ext uri="{FF2B5EF4-FFF2-40B4-BE49-F238E27FC236}">
                <a16:creationId xmlns:a16="http://schemas.microsoft.com/office/drawing/2014/main" id="{6B7935C0-FB04-440F-ABBD-5F983C208AC4}"/>
              </a:ext>
            </a:extLst>
          </p:cNvPr>
          <p:cNvSpPr txBox="1"/>
          <p:nvPr/>
        </p:nvSpPr>
        <p:spPr>
          <a:xfrm>
            <a:off x="3225436" y="5291461"/>
            <a:ext cx="1409360" cy="230832"/>
          </a:xfrm>
          <a:prstGeom prst="rect">
            <a:avLst/>
          </a:prstGeom>
          <a:solidFill>
            <a:srgbClr val="E1EFBF"/>
          </a:solidFill>
        </p:spPr>
        <p:txBody>
          <a:bodyPr wrap="non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European </a:t>
            </a: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Climate Pact</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27" name="TextBox 26">
            <a:extLst>
              <a:ext uri="{FF2B5EF4-FFF2-40B4-BE49-F238E27FC236}">
                <a16:creationId xmlns:a16="http://schemas.microsoft.com/office/drawing/2014/main" id="{380E7406-2A1C-43B6-8713-BFE503D0AFF0}"/>
              </a:ext>
            </a:extLst>
          </p:cNvPr>
          <p:cNvSpPr txBox="1"/>
          <p:nvPr/>
        </p:nvSpPr>
        <p:spPr>
          <a:xfrm>
            <a:off x="2627108" y="1561352"/>
            <a:ext cx="1074239" cy="784830"/>
          </a:xfrm>
          <a:prstGeom prst="rect">
            <a:avLst/>
          </a:prstGeom>
          <a:solidFill>
            <a:srgbClr val="FDF2D7"/>
          </a:solidFill>
          <a:ln>
            <a:solidFill>
              <a:srgbClr val="92D05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8th </a:t>
            </a: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Environmental Action Programme </a:t>
            </a: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Proposal </a:t>
            </a:r>
          </a:p>
        </p:txBody>
      </p:sp>
      <p:sp>
        <p:nvSpPr>
          <p:cNvPr id="28" name="TextBox 27">
            <a:extLst>
              <a:ext uri="{FF2B5EF4-FFF2-40B4-BE49-F238E27FC236}">
                <a16:creationId xmlns:a16="http://schemas.microsoft.com/office/drawing/2014/main" id="{CB8B5FEE-04AE-4760-AF1C-444811AA8D09}"/>
              </a:ext>
            </a:extLst>
          </p:cNvPr>
          <p:cNvSpPr txBox="1"/>
          <p:nvPr/>
        </p:nvSpPr>
        <p:spPr>
          <a:xfrm>
            <a:off x="6676971" y="1490173"/>
            <a:ext cx="2448106" cy="230832"/>
          </a:xfrm>
          <a:prstGeom prst="rect">
            <a:avLst/>
          </a:prstGeom>
          <a:solidFill>
            <a:srgbClr val="E1EFBF"/>
          </a:solidFill>
          <a:ln>
            <a:solidFill>
              <a:srgbClr val="C00000"/>
            </a:solidFill>
          </a:ln>
        </p:spPr>
        <p:txBody>
          <a:bodyPr wrap="non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EU </a:t>
            </a: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cs typeface="+mn-cs"/>
              </a:rPr>
              <a:t>harmonised</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 model for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waste collection </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29" name="TextBox 28">
            <a:extLst>
              <a:ext uri="{FF2B5EF4-FFF2-40B4-BE49-F238E27FC236}">
                <a16:creationId xmlns:a16="http://schemas.microsoft.com/office/drawing/2014/main" id="{CC9FD316-50CF-46AE-A438-820A2B57DF85}"/>
              </a:ext>
            </a:extLst>
          </p:cNvPr>
          <p:cNvSpPr txBox="1"/>
          <p:nvPr/>
        </p:nvSpPr>
        <p:spPr>
          <a:xfrm>
            <a:off x="3245639" y="1189367"/>
            <a:ext cx="1736022" cy="230832"/>
          </a:xfrm>
          <a:prstGeom prst="rect">
            <a:avLst/>
          </a:prstGeom>
          <a:solidFill>
            <a:srgbClr val="92D050"/>
          </a:solidFill>
          <a:ln>
            <a:solidFill>
              <a:srgbClr val="7030A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PPWD review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(IIA) </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0" name="TextBox 29">
            <a:extLst>
              <a:ext uri="{FF2B5EF4-FFF2-40B4-BE49-F238E27FC236}">
                <a16:creationId xmlns:a16="http://schemas.microsoft.com/office/drawing/2014/main" id="{308EC998-FA0A-415B-AC6E-43FEEBD9779D}"/>
              </a:ext>
            </a:extLst>
          </p:cNvPr>
          <p:cNvSpPr txBox="1"/>
          <p:nvPr/>
        </p:nvSpPr>
        <p:spPr>
          <a:xfrm>
            <a:off x="4547942" y="1912216"/>
            <a:ext cx="991108" cy="507831"/>
          </a:xfrm>
          <a:prstGeom prst="rect">
            <a:avLst/>
          </a:prstGeom>
          <a:solidFill>
            <a:srgbClr val="E1EFBF"/>
          </a:solidFill>
          <a:ln>
            <a:solidFill>
              <a:srgbClr val="6A9A33"/>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Eco-design </a:t>
            </a: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Work Plan 2021-2024 </a:t>
            </a:r>
          </a:p>
        </p:txBody>
      </p:sp>
      <p:sp>
        <p:nvSpPr>
          <p:cNvPr id="31" name="TextBox 30">
            <a:extLst>
              <a:ext uri="{FF2B5EF4-FFF2-40B4-BE49-F238E27FC236}">
                <a16:creationId xmlns:a16="http://schemas.microsoft.com/office/drawing/2014/main" id="{7FE2033D-3561-4D9C-B53C-3FBB2F269F6C}"/>
              </a:ext>
            </a:extLst>
          </p:cNvPr>
          <p:cNvSpPr txBox="1"/>
          <p:nvPr/>
        </p:nvSpPr>
        <p:spPr>
          <a:xfrm>
            <a:off x="5562561" y="1909722"/>
            <a:ext cx="1219448" cy="507831"/>
          </a:xfrm>
          <a:prstGeom prst="rect">
            <a:avLst/>
          </a:prstGeom>
          <a:solidFill>
            <a:srgbClr val="92D050"/>
          </a:solidFill>
          <a:ln>
            <a:solidFill>
              <a:srgbClr val="FFFF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Proposal for a revision of EU rules on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date marking </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2" name="TextBox 31">
            <a:extLst>
              <a:ext uri="{FF2B5EF4-FFF2-40B4-BE49-F238E27FC236}">
                <a16:creationId xmlns:a16="http://schemas.microsoft.com/office/drawing/2014/main" id="{E5530631-0B15-4F7A-A370-8E132A29B5CA}"/>
              </a:ext>
            </a:extLst>
          </p:cNvPr>
          <p:cNvSpPr txBox="1"/>
          <p:nvPr/>
        </p:nvSpPr>
        <p:spPr>
          <a:xfrm>
            <a:off x="6844845" y="1998542"/>
            <a:ext cx="1509860" cy="461665"/>
          </a:xfrm>
          <a:prstGeom prst="rect">
            <a:avLst/>
          </a:prstGeom>
          <a:solidFill>
            <a:srgbClr val="E1EFBF"/>
          </a:solidFill>
          <a:ln>
            <a:solidFill>
              <a:srgbClr val="FFFF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mn-cs"/>
              </a:rPr>
              <a:t>Legislative framework for </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0"/>
                <a:cs typeface="+mn-cs"/>
              </a:rPr>
              <a:t>bio-based, bio-degradable </a:t>
            </a:r>
            <a:r>
              <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mn-cs"/>
              </a:rPr>
              <a:t>and </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0"/>
                <a:cs typeface="+mn-cs"/>
              </a:rPr>
              <a:t>compostable </a:t>
            </a:r>
            <a:r>
              <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mn-cs"/>
              </a:rPr>
              <a:t>plastics</a:t>
            </a:r>
            <a:r>
              <a:rPr kumimoji="0" lang="en-GB" sz="8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endParaRPr kumimoji="0" lang="en-GB" sz="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3" name="TextBox 32">
            <a:extLst>
              <a:ext uri="{FF2B5EF4-FFF2-40B4-BE49-F238E27FC236}">
                <a16:creationId xmlns:a16="http://schemas.microsoft.com/office/drawing/2014/main" id="{BB327373-5B55-4B45-92DC-D2DAADF81D83}"/>
              </a:ext>
            </a:extLst>
          </p:cNvPr>
          <p:cNvSpPr txBox="1"/>
          <p:nvPr/>
        </p:nvSpPr>
        <p:spPr>
          <a:xfrm>
            <a:off x="9480975" y="3302668"/>
            <a:ext cx="924704" cy="1103379"/>
          </a:xfrm>
          <a:prstGeom prst="rect">
            <a:avLst/>
          </a:prstGeom>
          <a:solidFill>
            <a:srgbClr val="6A9A33"/>
          </a:solidFill>
          <a:ln>
            <a:solidFill>
              <a:srgbClr val="FFFF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Stimulation of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food reformulation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including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max </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levels for certain nutrients </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4" name="TextBox 33">
            <a:extLst>
              <a:ext uri="{FF2B5EF4-FFF2-40B4-BE49-F238E27FC236}">
                <a16:creationId xmlns:a16="http://schemas.microsoft.com/office/drawing/2014/main" id="{522EE3C4-23FA-496A-9B7E-099F91B19C59}"/>
              </a:ext>
            </a:extLst>
          </p:cNvPr>
          <p:cNvSpPr txBox="1"/>
          <p:nvPr/>
        </p:nvSpPr>
        <p:spPr>
          <a:xfrm>
            <a:off x="4507541" y="2388241"/>
            <a:ext cx="1358064" cy="230832"/>
          </a:xfrm>
          <a:prstGeom prst="rect">
            <a:avLst/>
          </a:prstGeom>
          <a:solidFill>
            <a:srgbClr val="E1EFBF"/>
          </a:solidFill>
          <a:ln>
            <a:solidFill>
              <a:srgbClr val="FFC000"/>
            </a:solidFill>
          </a:ln>
        </p:spPr>
        <p:txBody>
          <a:bodyPr wrap="non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End-of-waste criteria </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5" name="TextBox 34">
            <a:extLst>
              <a:ext uri="{FF2B5EF4-FFF2-40B4-BE49-F238E27FC236}">
                <a16:creationId xmlns:a16="http://schemas.microsoft.com/office/drawing/2014/main" id="{577D786D-D5F5-4F1E-87B6-B681634A030C}"/>
              </a:ext>
            </a:extLst>
          </p:cNvPr>
          <p:cNvSpPr txBox="1"/>
          <p:nvPr/>
        </p:nvSpPr>
        <p:spPr>
          <a:xfrm>
            <a:off x="6718231" y="1734903"/>
            <a:ext cx="2172390" cy="230832"/>
          </a:xfrm>
          <a:prstGeom prst="rect">
            <a:avLst/>
          </a:prstGeom>
          <a:solidFill>
            <a:srgbClr val="C2DE7C"/>
          </a:solidFill>
        </p:spPr>
        <p:txBody>
          <a:bodyPr wrap="non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Targets for reducing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packaging waste</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6" name="TextBox 35">
            <a:extLst>
              <a:ext uri="{FF2B5EF4-FFF2-40B4-BE49-F238E27FC236}">
                <a16:creationId xmlns:a16="http://schemas.microsoft.com/office/drawing/2014/main" id="{10305AA7-3A1D-4C49-A820-7AF1DCC92A2C}"/>
              </a:ext>
            </a:extLst>
          </p:cNvPr>
          <p:cNvSpPr txBox="1"/>
          <p:nvPr/>
        </p:nvSpPr>
        <p:spPr>
          <a:xfrm>
            <a:off x="2686184" y="4067138"/>
            <a:ext cx="864096" cy="369332"/>
          </a:xfrm>
          <a:prstGeom prst="rect">
            <a:avLst/>
          </a:prstGeom>
          <a:solidFill>
            <a:srgbClr val="D4EFFF"/>
          </a:solidFill>
          <a:ln>
            <a:solidFill>
              <a:srgbClr val="43AAE9"/>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Proposal on </a:t>
            </a: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VAT rates</a:t>
            </a:r>
            <a:endPar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7" name="TextBox 36">
            <a:extLst>
              <a:ext uri="{FF2B5EF4-FFF2-40B4-BE49-F238E27FC236}">
                <a16:creationId xmlns:a16="http://schemas.microsoft.com/office/drawing/2014/main" id="{A98A99D6-F29D-40D9-A587-14C9664FE4CA}"/>
              </a:ext>
            </a:extLst>
          </p:cNvPr>
          <p:cNvSpPr txBox="1"/>
          <p:nvPr/>
        </p:nvSpPr>
        <p:spPr>
          <a:xfrm>
            <a:off x="7502802" y="4130659"/>
            <a:ext cx="1058325" cy="784830"/>
          </a:xfrm>
          <a:prstGeom prst="rect">
            <a:avLst/>
          </a:prstGeom>
          <a:solidFill>
            <a:srgbClr val="D5F4FF"/>
          </a:solidFill>
          <a:ln>
            <a:solidFill>
              <a:srgbClr val="7030A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Clarification of competition rules on sustainability in collective actions</a:t>
            </a:r>
            <a:endPar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9" name="TextBox 38">
            <a:extLst>
              <a:ext uri="{FF2B5EF4-FFF2-40B4-BE49-F238E27FC236}">
                <a16:creationId xmlns:a16="http://schemas.microsoft.com/office/drawing/2014/main" id="{43869E6E-4958-4B80-94C6-637DFF713EEE}"/>
              </a:ext>
            </a:extLst>
          </p:cNvPr>
          <p:cNvSpPr txBox="1"/>
          <p:nvPr/>
        </p:nvSpPr>
        <p:spPr>
          <a:xfrm>
            <a:off x="6735540" y="5269216"/>
            <a:ext cx="2736083" cy="338554"/>
          </a:xfrm>
          <a:prstGeom prst="rect">
            <a:avLst/>
          </a:prstGeom>
          <a:solidFill>
            <a:srgbClr val="D4EFFF"/>
          </a:solid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525252"/>
                </a:solidFill>
                <a:effectLst/>
                <a:uLnTx/>
                <a:uFillTx/>
                <a:latin typeface="Segoe UI"/>
                <a:ea typeface="+mn-ea"/>
                <a:cs typeface="+mn-cs"/>
              </a:rPr>
              <a:t>Common classification of economic activities</a:t>
            </a:r>
            <a:r>
              <a:rPr kumimoji="0" lang="en-BE" sz="800" b="1" i="0" u="none" strike="noStrike" kern="1200" cap="none" spc="0" normalizeH="0" baseline="0" noProof="0" dirty="0">
                <a:ln>
                  <a:noFill/>
                </a:ln>
                <a:solidFill>
                  <a:srgbClr val="525252"/>
                </a:solidFill>
                <a:effectLst/>
                <a:uLnTx/>
                <a:uFillTx/>
                <a:latin typeface="Segoe UI"/>
                <a:ea typeface="+mn-ea"/>
                <a:cs typeface="+mn-cs"/>
              </a:rPr>
              <a:t> </a:t>
            </a:r>
            <a:r>
              <a:rPr kumimoji="0" lang="en-GB" sz="800" b="0" i="0" u="none" strike="noStrike" kern="1200" cap="none" spc="0" normalizeH="0" baseline="0" noProof="0" dirty="0">
                <a:ln>
                  <a:noFill/>
                </a:ln>
                <a:solidFill>
                  <a:srgbClr val="525252"/>
                </a:solidFill>
                <a:effectLst/>
                <a:uLnTx/>
                <a:uFillTx/>
                <a:latin typeface="Segoe UI"/>
                <a:ea typeface="+mn-ea"/>
                <a:cs typeface="+mn-cs"/>
              </a:rPr>
              <a:t>contributing to biodiversity and ecosystems</a:t>
            </a:r>
            <a:endParaRPr kumimoji="0" lang="en-BE" sz="800" b="0" i="0" u="none" strike="noStrike" kern="1200" cap="none" spc="0" normalizeH="0" baseline="0" noProof="0" dirty="0">
              <a:ln>
                <a:noFill/>
              </a:ln>
              <a:solidFill>
                <a:srgbClr val="525252"/>
              </a:solidFill>
              <a:effectLst/>
              <a:uLnTx/>
              <a:uFillTx/>
              <a:latin typeface="Segoe UI"/>
              <a:ea typeface="+mn-ea"/>
              <a:cs typeface="+mn-cs"/>
            </a:endParaRPr>
          </a:p>
        </p:txBody>
      </p:sp>
      <p:sp>
        <p:nvSpPr>
          <p:cNvPr id="40" name="TextBox 39">
            <a:extLst>
              <a:ext uri="{FF2B5EF4-FFF2-40B4-BE49-F238E27FC236}">
                <a16:creationId xmlns:a16="http://schemas.microsoft.com/office/drawing/2014/main" id="{A03EBC16-30E1-4031-ACEE-6230A4CC68BB}"/>
              </a:ext>
            </a:extLst>
          </p:cNvPr>
          <p:cNvSpPr txBox="1"/>
          <p:nvPr/>
        </p:nvSpPr>
        <p:spPr>
          <a:xfrm>
            <a:off x="6735540" y="4909176"/>
            <a:ext cx="1515266" cy="369332"/>
          </a:xfrm>
          <a:prstGeom prst="rect">
            <a:avLst/>
          </a:prstGeom>
          <a:solidFill>
            <a:srgbClr val="B9D969"/>
          </a:solidFill>
          <a:ln>
            <a:solidFill>
              <a:srgbClr val="FFD03B"/>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Integrated</a:t>
            </a: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 Nutrient Management </a:t>
            </a: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Action Plan </a:t>
            </a:r>
          </a:p>
        </p:txBody>
      </p:sp>
      <p:sp>
        <p:nvSpPr>
          <p:cNvPr id="41" name="TextBox 40">
            <a:extLst>
              <a:ext uri="{FF2B5EF4-FFF2-40B4-BE49-F238E27FC236}">
                <a16:creationId xmlns:a16="http://schemas.microsoft.com/office/drawing/2014/main" id="{AE35BF83-A26C-462B-BDAF-1A2DA0D13509}"/>
              </a:ext>
            </a:extLst>
          </p:cNvPr>
          <p:cNvSpPr txBox="1"/>
          <p:nvPr/>
        </p:nvSpPr>
        <p:spPr>
          <a:xfrm>
            <a:off x="2656903" y="4454113"/>
            <a:ext cx="1107882" cy="507831"/>
          </a:xfrm>
          <a:prstGeom prst="rect">
            <a:avLst/>
          </a:prstGeom>
          <a:solidFill>
            <a:srgbClr val="D5F4FF"/>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525252"/>
                </a:solidFill>
                <a:effectLst/>
                <a:uLnTx/>
                <a:uFillTx/>
                <a:latin typeface="Segoe UI"/>
                <a:ea typeface="+mn-ea"/>
                <a:cs typeface="+mn-cs"/>
              </a:rPr>
              <a:t>Renewed </a:t>
            </a:r>
            <a:r>
              <a:rPr kumimoji="0" lang="en-GB" sz="900" b="1" i="0" u="none" strike="noStrike" kern="1200" cap="none" spc="0" normalizeH="0" baseline="0" noProof="0" dirty="0">
                <a:ln>
                  <a:noFill/>
                </a:ln>
                <a:solidFill>
                  <a:srgbClr val="525252"/>
                </a:solidFill>
                <a:effectLst/>
                <a:uLnTx/>
                <a:uFillTx/>
                <a:latin typeface="Segoe UI"/>
                <a:ea typeface="+mn-ea"/>
                <a:cs typeface="+mn-cs"/>
              </a:rPr>
              <a:t>Sustainable Finance Strategy </a:t>
            </a:r>
            <a:endParaRPr kumimoji="0" lang="en-BE" sz="900" b="0" i="0" u="none" strike="noStrike" kern="1200" cap="none" spc="0" normalizeH="0" baseline="0" noProof="0" dirty="0">
              <a:ln>
                <a:noFill/>
              </a:ln>
              <a:solidFill>
                <a:srgbClr val="525252"/>
              </a:solidFill>
              <a:effectLst/>
              <a:uLnTx/>
              <a:uFillTx/>
              <a:latin typeface="Segoe UI"/>
              <a:ea typeface="+mn-ea"/>
              <a:cs typeface="+mn-cs"/>
            </a:endParaRPr>
          </a:p>
        </p:txBody>
      </p:sp>
      <p:sp>
        <p:nvSpPr>
          <p:cNvPr id="42" name="TextBox 41">
            <a:extLst>
              <a:ext uri="{FF2B5EF4-FFF2-40B4-BE49-F238E27FC236}">
                <a16:creationId xmlns:a16="http://schemas.microsoft.com/office/drawing/2014/main" id="{01FEE66C-E683-47A9-8002-357D50386156}"/>
              </a:ext>
            </a:extLst>
          </p:cNvPr>
          <p:cNvSpPr txBox="1"/>
          <p:nvPr/>
        </p:nvSpPr>
        <p:spPr>
          <a:xfrm>
            <a:off x="6741184" y="5609373"/>
            <a:ext cx="3343104" cy="338554"/>
          </a:xfrm>
          <a:prstGeom prst="rect">
            <a:avLst/>
          </a:prstGeom>
          <a:solidFill>
            <a:srgbClr val="D5F4FF"/>
          </a:solidFill>
          <a:ln>
            <a:solidFill>
              <a:srgbClr val="43AAE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525252"/>
                </a:solidFill>
                <a:effectLst/>
                <a:uLnTx/>
                <a:uFillTx/>
                <a:latin typeface="Segoe UI"/>
                <a:ea typeface="+mn-ea"/>
                <a:cs typeface="+mn-cs"/>
              </a:rPr>
              <a:t>Assessment of the </a:t>
            </a:r>
            <a:r>
              <a:rPr kumimoji="0" lang="en-GB" sz="800" b="1" i="0" u="none" strike="noStrike" kern="1200" cap="none" spc="0" normalizeH="0" baseline="0" noProof="0" dirty="0">
                <a:ln>
                  <a:noFill/>
                </a:ln>
                <a:solidFill>
                  <a:srgbClr val="525252"/>
                </a:solidFill>
                <a:effectLst/>
                <a:uLnTx/>
                <a:uFillTx/>
                <a:latin typeface="Segoe UI"/>
                <a:ea typeface="+mn-ea"/>
                <a:cs typeface="+mn-cs"/>
              </a:rPr>
              <a:t>impact of trade agreements </a:t>
            </a:r>
            <a:r>
              <a:rPr kumimoji="0" lang="en-GB" sz="800" b="0" i="0" u="none" strike="noStrike" kern="1200" cap="none" spc="0" normalizeH="0" baseline="0" noProof="0" dirty="0">
                <a:ln>
                  <a:noFill/>
                </a:ln>
                <a:solidFill>
                  <a:srgbClr val="525252"/>
                </a:solidFill>
                <a:effectLst/>
                <a:uLnTx/>
                <a:uFillTx/>
                <a:latin typeface="Segoe UI"/>
                <a:ea typeface="+mn-ea"/>
                <a:cs typeface="+mn-cs"/>
              </a:rPr>
              <a:t>on Biodiversity (2020</a:t>
            </a:r>
            <a:r>
              <a:rPr kumimoji="0" lang="en-BE" sz="800" b="0" i="0" u="none" strike="noStrike" kern="1200" cap="none" spc="0" normalizeH="0" baseline="0" noProof="0" dirty="0">
                <a:ln>
                  <a:noFill/>
                </a:ln>
                <a:solidFill>
                  <a:srgbClr val="525252"/>
                </a:solidFill>
                <a:effectLst/>
                <a:uLnTx/>
                <a:uFillTx/>
                <a:latin typeface="Segoe UI"/>
                <a:ea typeface="+mn-ea"/>
                <a:cs typeface="+mn-cs"/>
              </a:rPr>
              <a:t> </a:t>
            </a:r>
            <a:r>
              <a:rPr kumimoji="0" lang="en-GB" sz="800" b="0" i="0" u="none" strike="noStrike" kern="1200" cap="none" spc="0" normalizeH="0" baseline="0" noProof="0" dirty="0">
                <a:ln>
                  <a:noFill/>
                </a:ln>
                <a:solidFill>
                  <a:srgbClr val="525252"/>
                </a:solidFill>
                <a:effectLst/>
                <a:uLnTx/>
                <a:uFillTx/>
                <a:latin typeface="Segoe UI"/>
                <a:ea typeface="+mn-ea"/>
                <a:cs typeface="+mn-cs"/>
              </a:rPr>
              <a:t>onwards)</a:t>
            </a:r>
            <a:endParaRPr kumimoji="0" lang="en-GB" sz="2000" b="0" i="0" u="none" strike="noStrike" kern="1200" cap="none" spc="0" normalizeH="0" baseline="0" noProof="0" dirty="0">
              <a:ln>
                <a:noFill/>
              </a:ln>
              <a:solidFill>
                <a:srgbClr val="525252"/>
              </a:solidFill>
              <a:effectLst/>
              <a:uLnTx/>
              <a:uFillTx/>
              <a:latin typeface="Segoe UI"/>
              <a:ea typeface="+mn-ea"/>
              <a:cs typeface="+mn-cs"/>
            </a:endParaRPr>
          </a:p>
        </p:txBody>
      </p:sp>
      <p:sp>
        <p:nvSpPr>
          <p:cNvPr id="43" name="TextBox 42">
            <a:extLst>
              <a:ext uri="{FF2B5EF4-FFF2-40B4-BE49-F238E27FC236}">
                <a16:creationId xmlns:a16="http://schemas.microsoft.com/office/drawing/2014/main" id="{D94FDD42-CAFB-4CD8-A79D-7409ACD62D48}"/>
              </a:ext>
            </a:extLst>
          </p:cNvPr>
          <p:cNvSpPr txBox="1"/>
          <p:nvPr/>
        </p:nvSpPr>
        <p:spPr>
          <a:xfrm>
            <a:off x="2667381" y="5926490"/>
            <a:ext cx="7416906" cy="246221"/>
          </a:xfrm>
          <a:prstGeom prst="rect">
            <a:avLst/>
          </a:prstGeom>
          <a:solidFill>
            <a:srgbClr val="008000"/>
          </a:solidFill>
          <a:ln>
            <a:solidFill>
              <a:srgbClr val="43AAE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25252"/>
                </a:solidFill>
                <a:effectLst/>
                <a:uLnTx/>
                <a:uFillTx/>
                <a:latin typeface="Segoe UI"/>
                <a:ea typeface="+mn-ea"/>
                <a:cs typeface="+mn-cs"/>
              </a:rPr>
              <a:t>                                                                                                                   </a:t>
            </a:r>
            <a:r>
              <a:rPr kumimoji="0" lang="en-BE" sz="1000" b="1" i="0" u="none" strike="noStrike" kern="1200" cap="none" spc="0" normalizeH="0" baseline="0" noProof="0" dirty="0">
                <a:ln>
                  <a:noFill/>
                </a:ln>
                <a:solidFill>
                  <a:srgbClr val="525252">
                    <a:lumMod val="50000"/>
                  </a:srgbClr>
                </a:solidFill>
                <a:effectLst/>
                <a:uLnTx/>
                <a:uFillTx/>
                <a:latin typeface="Segoe UI"/>
                <a:ea typeface="+mn-ea"/>
                <a:cs typeface="+mn-cs"/>
              </a:rPr>
              <a:t>Proposal on Methane emissions</a:t>
            </a:r>
            <a:endParaRPr kumimoji="0" lang="en-GB" sz="1000" b="1" i="0" u="none" strike="noStrike" kern="1200" cap="none" spc="0" normalizeH="0" baseline="0" noProof="0" dirty="0">
              <a:ln>
                <a:noFill/>
              </a:ln>
              <a:solidFill>
                <a:srgbClr val="525252">
                  <a:lumMod val="50000"/>
                </a:srgbClr>
              </a:solidFill>
              <a:effectLst/>
              <a:uLnTx/>
              <a:uFillTx/>
              <a:latin typeface="Segoe UI"/>
              <a:ea typeface="+mn-ea"/>
              <a:cs typeface="+mn-cs"/>
            </a:endParaRPr>
          </a:p>
        </p:txBody>
      </p:sp>
      <p:sp>
        <p:nvSpPr>
          <p:cNvPr id="44" name="Rectangle 43">
            <a:extLst>
              <a:ext uri="{FF2B5EF4-FFF2-40B4-BE49-F238E27FC236}">
                <a16:creationId xmlns:a16="http://schemas.microsoft.com/office/drawing/2014/main" id="{2E79D7DA-FA59-4FE1-9438-5DA981B3C490}"/>
              </a:ext>
            </a:extLst>
          </p:cNvPr>
          <p:cNvSpPr/>
          <p:nvPr/>
        </p:nvSpPr>
        <p:spPr>
          <a:xfrm>
            <a:off x="4452445" y="5846877"/>
            <a:ext cx="941404" cy="553998"/>
          </a:xfrm>
          <a:prstGeom prst="rect">
            <a:avLst/>
          </a:prstGeom>
          <a:solidFill>
            <a:srgbClr val="B9EDFF"/>
          </a:solidFill>
          <a:ln>
            <a:solidFill>
              <a:srgbClr val="FFD03B"/>
            </a:solidFill>
          </a:ln>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charset="0"/>
                <a:ea typeface="ＭＳ Ｐゴシック" charset="0"/>
                <a:cs typeface="+mn-cs"/>
              </a:rPr>
              <a:t>Corporate governance </a:t>
            </a:r>
            <a:r>
              <a:rPr kumimoji="0" lang="en-GB" sz="1000" b="0" i="0" u="none" strike="noStrike" kern="1200" cap="none" spc="0" normalizeH="0" baseline="0" noProof="0" dirty="0">
                <a:ln>
                  <a:noFill/>
                </a:ln>
                <a:solidFill>
                  <a:srgbClr val="000000"/>
                </a:solidFill>
                <a:effectLst/>
                <a:uLnTx/>
                <a:uFillTx/>
                <a:latin typeface="Arial" charset="0"/>
                <a:ea typeface="ＭＳ Ｐゴシック" charset="0"/>
                <a:cs typeface="+mn-cs"/>
              </a:rPr>
              <a:t>framework</a:t>
            </a:r>
          </a:p>
        </p:txBody>
      </p:sp>
      <p:sp>
        <p:nvSpPr>
          <p:cNvPr id="45" name="Rectangle 44">
            <a:extLst>
              <a:ext uri="{FF2B5EF4-FFF2-40B4-BE49-F238E27FC236}">
                <a16:creationId xmlns:a16="http://schemas.microsoft.com/office/drawing/2014/main" id="{ED65149C-53FA-4DE9-B697-98C023117FD7}"/>
              </a:ext>
            </a:extLst>
          </p:cNvPr>
          <p:cNvSpPr/>
          <p:nvPr/>
        </p:nvSpPr>
        <p:spPr>
          <a:xfrm>
            <a:off x="5351321" y="5915507"/>
            <a:ext cx="1296144" cy="507831"/>
          </a:xfrm>
          <a:prstGeom prst="rect">
            <a:avLst/>
          </a:prstGeom>
          <a:solidFill>
            <a:srgbClr val="00B0F0"/>
          </a:solidFill>
          <a:ln>
            <a:solidFill>
              <a:srgbClr val="008ED3"/>
            </a:solidFill>
          </a:ln>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Food supply &amp; security </a:t>
            </a: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contingency plan</a:t>
            </a:r>
          </a:p>
        </p:txBody>
      </p:sp>
      <p:sp>
        <p:nvSpPr>
          <p:cNvPr id="46" name="TextBox 45">
            <a:extLst>
              <a:ext uri="{FF2B5EF4-FFF2-40B4-BE49-F238E27FC236}">
                <a16:creationId xmlns:a16="http://schemas.microsoft.com/office/drawing/2014/main" id="{70E9874A-4BA0-4F3F-8904-4DFD9D909209}"/>
              </a:ext>
            </a:extLst>
          </p:cNvPr>
          <p:cNvSpPr txBox="1"/>
          <p:nvPr/>
        </p:nvSpPr>
        <p:spPr>
          <a:xfrm>
            <a:off x="3097173" y="5719156"/>
            <a:ext cx="1372368" cy="1061829"/>
          </a:xfrm>
          <a:prstGeom prst="rect">
            <a:avLst/>
          </a:prstGeom>
          <a:solidFill>
            <a:srgbClr val="00B0F0"/>
          </a:solidFill>
          <a:ln>
            <a:solidFill>
              <a:srgbClr val="0070C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Member States’ CAP Strategic Plans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set explicit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national values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for relevant targets of the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Biodiversity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and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Farm to Fork Strategies </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7" name="TextBox 46">
            <a:extLst>
              <a:ext uri="{FF2B5EF4-FFF2-40B4-BE49-F238E27FC236}">
                <a16:creationId xmlns:a16="http://schemas.microsoft.com/office/drawing/2014/main" id="{4313E7BB-BBEC-4FD2-9447-CEC318B67450}"/>
              </a:ext>
            </a:extLst>
          </p:cNvPr>
          <p:cNvSpPr txBox="1"/>
          <p:nvPr/>
        </p:nvSpPr>
        <p:spPr>
          <a:xfrm>
            <a:off x="9342570" y="2575843"/>
            <a:ext cx="873886" cy="677108"/>
          </a:xfrm>
          <a:prstGeom prst="rect">
            <a:avLst/>
          </a:prstGeom>
          <a:solidFill>
            <a:srgbClr val="008000"/>
          </a:solidFill>
          <a:ln>
            <a:solidFill>
              <a:srgbClr val="6A9A33"/>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50" b="0" i="0" u="none" strike="noStrike" kern="1200" cap="none" spc="0" normalizeH="0" baseline="0" noProof="0" dirty="0">
                <a:ln>
                  <a:noFill/>
                </a:ln>
                <a:solidFill>
                  <a:srgbClr val="000000"/>
                </a:solidFill>
                <a:effectLst/>
                <a:uLnTx/>
                <a:uFillTx/>
                <a:latin typeface="Arial" charset="0"/>
                <a:ea typeface="ＭＳ Ｐゴシック" charset="0"/>
                <a:cs typeface="+mn-cs"/>
              </a:rPr>
              <a:t>Logo on </a:t>
            </a:r>
            <a:r>
              <a:rPr kumimoji="0" lang="en-US" sz="950" b="1" i="0" u="none" strike="noStrike" kern="1200" cap="none" spc="0" normalizeH="0" baseline="0" noProof="0" dirty="0">
                <a:ln>
                  <a:noFill/>
                </a:ln>
                <a:solidFill>
                  <a:srgbClr val="000000"/>
                </a:solidFill>
                <a:effectLst/>
                <a:uLnTx/>
                <a:uFillTx/>
                <a:latin typeface="Arial" charset="0"/>
                <a:ea typeface="ＭＳ Ｐゴシック" charset="0"/>
                <a:cs typeface="+mn-cs"/>
              </a:rPr>
              <a:t>sustainable foods/ systems </a:t>
            </a:r>
            <a:endParaRPr kumimoji="0" lang="en-GB" sz="95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8" name="TextBox 47">
            <a:extLst>
              <a:ext uri="{FF2B5EF4-FFF2-40B4-BE49-F238E27FC236}">
                <a16:creationId xmlns:a16="http://schemas.microsoft.com/office/drawing/2014/main" id="{963B845C-1F98-4894-B03D-05F41541274D}"/>
              </a:ext>
            </a:extLst>
          </p:cNvPr>
          <p:cNvSpPr txBox="1"/>
          <p:nvPr/>
        </p:nvSpPr>
        <p:spPr>
          <a:xfrm>
            <a:off x="2651698" y="3766701"/>
            <a:ext cx="864096" cy="230832"/>
          </a:xfrm>
          <a:prstGeom prst="rect">
            <a:avLst/>
          </a:prstGeom>
          <a:solidFill>
            <a:srgbClr val="D4EFFF"/>
          </a:solidFill>
          <a:ln>
            <a:no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Action Plan</a:t>
            </a:r>
            <a:endPar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9" name="Rectangle 48">
            <a:extLst>
              <a:ext uri="{FF2B5EF4-FFF2-40B4-BE49-F238E27FC236}">
                <a16:creationId xmlns:a16="http://schemas.microsoft.com/office/drawing/2014/main" id="{F4F20247-DF6A-4EE4-82BA-1389055E9C9A}"/>
              </a:ext>
            </a:extLst>
          </p:cNvPr>
          <p:cNvSpPr/>
          <p:nvPr/>
        </p:nvSpPr>
        <p:spPr>
          <a:xfrm>
            <a:off x="2667381" y="3397008"/>
            <a:ext cx="848413" cy="59742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51" name="Right Triangle 50">
            <a:extLst>
              <a:ext uri="{FF2B5EF4-FFF2-40B4-BE49-F238E27FC236}">
                <a16:creationId xmlns:a16="http://schemas.microsoft.com/office/drawing/2014/main" id="{C914B7B6-9B7C-4796-96B6-58CC44BE90E2}"/>
              </a:ext>
            </a:extLst>
          </p:cNvPr>
          <p:cNvSpPr/>
          <p:nvPr/>
        </p:nvSpPr>
        <p:spPr>
          <a:xfrm rot="10800000">
            <a:off x="3395007" y="3397008"/>
            <a:ext cx="136470" cy="126616"/>
          </a:xfrm>
          <a:prstGeom prst="rtTriangle">
            <a:avLst/>
          </a:prstGeom>
          <a:solidFill>
            <a:srgbClr val="7030A0"/>
          </a:solidFill>
          <a:ln w="6350">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525252"/>
                </a:solidFill>
              </a:ln>
              <a:solidFill>
                <a:prstClr val="white"/>
              </a:solidFill>
              <a:effectLst/>
              <a:uLnTx/>
              <a:uFillTx/>
              <a:latin typeface="Segoe UI"/>
              <a:ea typeface="+mn-ea"/>
              <a:cs typeface="+mn-cs"/>
            </a:endParaRPr>
          </a:p>
        </p:txBody>
      </p:sp>
      <p:sp>
        <p:nvSpPr>
          <p:cNvPr id="52" name="Right Triangle 51">
            <a:extLst>
              <a:ext uri="{FF2B5EF4-FFF2-40B4-BE49-F238E27FC236}">
                <a16:creationId xmlns:a16="http://schemas.microsoft.com/office/drawing/2014/main" id="{80243777-EC1E-455D-A0A5-D3892657FFC7}"/>
              </a:ext>
            </a:extLst>
          </p:cNvPr>
          <p:cNvSpPr/>
          <p:nvPr/>
        </p:nvSpPr>
        <p:spPr>
          <a:xfrm rot="10800000">
            <a:off x="4475127" y="5142600"/>
            <a:ext cx="136470" cy="126616"/>
          </a:xfrm>
          <a:prstGeom prst="rtTriangle">
            <a:avLst/>
          </a:prstGeom>
          <a:solidFill>
            <a:srgbClr val="7030A0"/>
          </a:solidFill>
          <a:ln w="6350">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525252"/>
                </a:solidFill>
              </a:ln>
              <a:solidFill>
                <a:prstClr val="white"/>
              </a:solidFill>
              <a:effectLst/>
              <a:uLnTx/>
              <a:uFillTx/>
              <a:latin typeface="Segoe UI"/>
              <a:ea typeface="+mn-ea"/>
              <a:cs typeface="+mn-cs"/>
            </a:endParaRPr>
          </a:p>
        </p:txBody>
      </p:sp>
      <p:cxnSp>
        <p:nvCxnSpPr>
          <p:cNvPr id="53" name="Straight Connector 52">
            <a:extLst>
              <a:ext uri="{FF2B5EF4-FFF2-40B4-BE49-F238E27FC236}">
                <a16:creationId xmlns:a16="http://schemas.microsoft.com/office/drawing/2014/main" id="{0A4ECEEA-3694-4432-93E4-D12A32834DFE}"/>
              </a:ext>
            </a:extLst>
          </p:cNvPr>
          <p:cNvCxnSpPr>
            <a:cxnSpLocks/>
            <a:endCxn id="78" idx="3"/>
          </p:cNvCxnSpPr>
          <p:nvPr/>
        </p:nvCxnSpPr>
        <p:spPr>
          <a:xfrm>
            <a:off x="7551491" y="877337"/>
            <a:ext cx="258295" cy="21958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54" name="Multiplication Sign 53">
            <a:extLst>
              <a:ext uri="{FF2B5EF4-FFF2-40B4-BE49-F238E27FC236}">
                <a16:creationId xmlns:a16="http://schemas.microsoft.com/office/drawing/2014/main" id="{DBA898B7-D728-4ACC-B5DA-E2B2474D29DE}"/>
              </a:ext>
            </a:extLst>
          </p:cNvPr>
          <p:cNvSpPr/>
          <p:nvPr/>
        </p:nvSpPr>
        <p:spPr>
          <a:xfrm>
            <a:off x="5708998" y="2369120"/>
            <a:ext cx="285417" cy="285053"/>
          </a:xfrm>
          <a:prstGeom prst="mathMultiply">
            <a:avLst/>
          </a:prstGeom>
          <a:solidFill>
            <a:schemeClr val="bg1"/>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55" name="Multiplication Sign 54">
            <a:extLst>
              <a:ext uri="{FF2B5EF4-FFF2-40B4-BE49-F238E27FC236}">
                <a16:creationId xmlns:a16="http://schemas.microsoft.com/office/drawing/2014/main" id="{5AC05959-FEC8-4AE3-8D9F-DAD0FDDCF881}"/>
              </a:ext>
            </a:extLst>
          </p:cNvPr>
          <p:cNvSpPr/>
          <p:nvPr/>
        </p:nvSpPr>
        <p:spPr>
          <a:xfrm>
            <a:off x="3318068" y="3327979"/>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56" name="Multiplication Sign 55">
            <a:extLst>
              <a:ext uri="{FF2B5EF4-FFF2-40B4-BE49-F238E27FC236}">
                <a16:creationId xmlns:a16="http://schemas.microsoft.com/office/drawing/2014/main" id="{CBFA6482-C8C1-44C4-82BB-1B896D323FD6}"/>
              </a:ext>
            </a:extLst>
          </p:cNvPr>
          <p:cNvSpPr/>
          <p:nvPr/>
        </p:nvSpPr>
        <p:spPr>
          <a:xfrm>
            <a:off x="4398188" y="5056171"/>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57" name="Multiplication Sign 56">
            <a:extLst>
              <a:ext uri="{FF2B5EF4-FFF2-40B4-BE49-F238E27FC236}">
                <a16:creationId xmlns:a16="http://schemas.microsoft.com/office/drawing/2014/main" id="{E1BD88CA-2F55-492E-93DF-68984F2CD115}"/>
              </a:ext>
            </a:extLst>
          </p:cNvPr>
          <p:cNvSpPr/>
          <p:nvPr/>
        </p:nvSpPr>
        <p:spPr>
          <a:xfrm>
            <a:off x="3770612" y="5471302"/>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58" name="Multiplication Sign 57">
            <a:extLst>
              <a:ext uri="{FF2B5EF4-FFF2-40B4-BE49-F238E27FC236}">
                <a16:creationId xmlns:a16="http://schemas.microsoft.com/office/drawing/2014/main" id="{7F09D6DF-6BE4-46CB-8A3D-46ED2C6DAC04}"/>
              </a:ext>
            </a:extLst>
          </p:cNvPr>
          <p:cNvSpPr/>
          <p:nvPr/>
        </p:nvSpPr>
        <p:spPr>
          <a:xfrm>
            <a:off x="4732558" y="3540385"/>
            <a:ext cx="285417" cy="285053"/>
          </a:xfrm>
          <a:prstGeom prst="mathMultiply">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59" name="Multiplication Sign 58">
            <a:extLst>
              <a:ext uri="{FF2B5EF4-FFF2-40B4-BE49-F238E27FC236}">
                <a16:creationId xmlns:a16="http://schemas.microsoft.com/office/drawing/2014/main" id="{F11DA5ED-4D85-45B7-B77C-3E00F5A03482}"/>
              </a:ext>
            </a:extLst>
          </p:cNvPr>
          <p:cNvSpPr/>
          <p:nvPr/>
        </p:nvSpPr>
        <p:spPr>
          <a:xfrm>
            <a:off x="6098188" y="2730725"/>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60" name="Multiplication Sign 59">
            <a:extLst>
              <a:ext uri="{FF2B5EF4-FFF2-40B4-BE49-F238E27FC236}">
                <a16:creationId xmlns:a16="http://schemas.microsoft.com/office/drawing/2014/main" id="{17393243-FCD4-4A97-97BD-9189828C3E8B}"/>
              </a:ext>
            </a:extLst>
          </p:cNvPr>
          <p:cNvSpPr/>
          <p:nvPr/>
        </p:nvSpPr>
        <p:spPr>
          <a:xfrm>
            <a:off x="4803576" y="2594556"/>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61" name="Multiplication Sign 60">
            <a:extLst>
              <a:ext uri="{FF2B5EF4-FFF2-40B4-BE49-F238E27FC236}">
                <a16:creationId xmlns:a16="http://schemas.microsoft.com/office/drawing/2014/main" id="{E97F2EC8-768A-4717-83F5-BD35F1BA2265}"/>
              </a:ext>
            </a:extLst>
          </p:cNvPr>
          <p:cNvSpPr/>
          <p:nvPr/>
        </p:nvSpPr>
        <p:spPr>
          <a:xfrm>
            <a:off x="5821648" y="3661213"/>
            <a:ext cx="285417" cy="285053"/>
          </a:xfrm>
          <a:prstGeom prst="mathMultiply">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64" name="Multiplication Sign 63">
            <a:extLst>
              <a:ext uri="{FF2B5EF4-FFF2-40B4-BE49-F238E27FC236}">
                <a16:creationId xmlns:a16="http://schemas.microsoft.com/office/drawing/2014/main" id="{E1717734-B2AF-4F69-97B2-09B4A1242EB3}"/>
              </a:ext>
            </a:extLst>
          </p:cNvPr>
          <p:cNvSpPr/>
          <p:nvPr/>
        </p:nvSpPr>
        <p:spPr>
          <a:xfrm>
            <a:off x="8336170" y="3228483"/>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66" name="Multiplication Sign 65">
            <a:extLst>
              <a:ext uri="{FF2B5EF4-FFF2-40B4-BE49-F238E27FC236}">
                <a16:creationId xmlns:a16="http://schemas.microsoft.com/office/drawing/2014/main" id="{C83D3434-AF89-44F5-B64A-FD380E5FEF87}"/>
              </a:ext>
            </a:extLst>
          </p:cNvPr>
          <p:cNvSpPr/>
          <p:nvPr/>
        </p:nvSpPr>
        <p:spPr>
          <a:xfrm>
            <a:off x="6555813" y="1812832"/>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67" name="Multiplication Sign 66">
            <a:extLst>
              <a:ext uri="{FF2B5EF4-FFF2-40B4-BE49-F238E27FC236}">
                <a16:creationId xmlns:a16="http://schemas.microsoft.com/office/drawing/2014/main" id="{79387C54-5C67-469A-BCD5-2C103B503D59}"/>
              </a:ext>
            </a:extLst>
          </p:cNvPr>
          <p:cNvSpPr/>
          <p:nvPr/>
        </p:nvSpPr>
        <p:spPr>
          <a:xfrm>
            <a:off x="10236120" y="3252951"/>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68" name="Multiplication Sign 67">
            <a:extLst>
              <a:ext uri="{FF2B5EF4-FFF2-40B4-BE49-F238E27FC236}">
                <a16:creationId xmlns:a16="http://schemas.microsoft.com/office/drawing/2014/main" id="{5A6459AB-DC44-4F99-B11A-CC6BC57E0B06}"/>
              </a:ext>
            </a:extLst>
          </p:cNvPr>
          <p:cNvSpPr/>
          <p:nvPr/>
        </p:nvSpPr>
        <p:spPr>
          <a:xfrm>
            <a:off x="3431149" y="1487801"/>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69" name="Multiplication Sign 68">
            <a:extLst>
              <a:ext uri="{FF2B5EF4-FFF2-40B4-BE49-F238E27FC236}">
                <a16:creationId xmlns:a16="http://schemas.microsoft.com/office/drawing/2014/main" id="{B7344195-038E-4476-8E27-AEF4E0717AE4}"/>
              </a:ext>
            </a:extLst>
          </p:cNvPr>
          <p:cNvSpPr/>
          <p:nvPr/>
        </p:nvSpPr>
        <p:spPr>
          <a:xfrm>
            <a:off x="3386222" y="3955603"/>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70" name="Multiplication Sign 69">
            <a:extLst>
              <a:ext uri="{FF2B5EF4-FFF2-40B4-BE49-F238E27FC236}">
                <a16:creationId xmlns:a16="http://schemas.microsoft.com/office/drawing/2014/main" id="{350B8045-CA5B-4B7C-9766-8A4A9AE0F8FD}"/>
              </a:ext>
            </a:extLst>
          </p:cNvPr>
          <p:cNvSpPr/>
          <p:nvPr/>
        </p:nvSpPr>
        <p:spPr>
          <a:xfrm>
            <a:off x="3540047" y="4392375"/>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71" name="Multiplication Sign 70">
            <a:extLst>
              <a:ext uri="{FF2B5EF4-FFF2-40B4-BE49-F238E27FC236}">
                <a16:creationId xmlns:a16="http://schemas.microsoft.com/office/drawing/2014/main" id="{61464771-2635-49EC-B7D9-387B6A3F2796}"/>
              </a:ext>
            </a:extLst>
          </p:cNvPr>
          <p:cNvSpPr/>
          <p:nvPr/>
        </p:nvSpPr>
        <p:spPr>
          <a:xfrm>
            <a:off x="6771837" y="4408099"/>
            <a:ext cx="285417" cy="285053"/>
          </a:xfrm>
          <a:prstGeom prst="mathMultiply">
            <a:avLst/>
          </a:prstGeom>
          <a:solidFill>
            <a:schemeClr val="bg1"/>
          </a:solidFill>
          <a:ln>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72" name="TextBox 71">
            <a:extLst>
              <a:ext uri="{FF2B5EF4-FFF2-40B4-BE49-F238E27FC236}">
                <a16:creationId xmlns:a16="http://schemas.microsoft.com/office/drawing/2014/main" id="{DA513DDB-9A15-4B63-BE1A-4817D7D9BAE8}"/>
              </a:ext>
            </a:extLst>
          </p:cNvPr>
          <p:cNvSpPr txBox="1"/>
          <p:nvPr/>
        </p:nvSpPr>
        <p:spPr>
          <a:xfrm>
            <a:off x="4075888" y="4393143"/>
            <a:ext cx="795975" cy="707886"/>
          </a:xfrm>
          <a:prstGeom prst="rect">
            <a:avLst/>
          </a:prstGeom>
          <a:solidFill>
            <a:srgbClr val="D0E69A"/>
          </a:solidFill>
          <a:ln>
            <a:solidFill>
              <a:srgbClr val="FFC0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mn-cs"/>
              </a:rPr>
              <a:t>Zero Pollution </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Action Plan </a:t>
            </a:r>
          </a:p>
        </p:txBody>
      </p:sp>
      <p:sp>
        <p:nvSpPr>
          <p:cNvPr id="73" name="TextBox 72">
            <a:extLst>
              <a:ext uri="{FF2B5EF4-FFF2-40B4-BE49-F238E27FC236}">
                <a16:creationId xmlns:a16="http://schemas.microsoft.com/office/drawing/2014/main" id="{EB182E28-F696-46BD-BF02-0BEA9573367B}"/>
              </a:ext>
            </a:extLst>
          </p:cNvPr>
          <p:cNvSpPr txBox="1"/>
          <p:nvPr/>
        </p:nvSpPr>
        <p:spPr>
          <a:xfrm>
            <a:off x="6358161" y="2427353"/>
            <a:ext cx="1110298" cy="553998"/>
          </a:xfrm>
          <a:prstGeom prst="rect">
            <a:avLst/>
          </a:prstGeom>
          <a:solidFill>
            <a:srgbClr val="6A9A33"/>
          </a:solid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charset="0"/>
                <a:ea typeface="ＭＳ Ｐゴシック" charset="0"/>
                <a:cs typeface="+mn-cs"/>
              </a:rPr>
              <a:t>Harmonised f</a:t>
            </a:r>
            <a:r>
              <a:rPr kumimoji="0" lang="en-GB" sz="1000" b="1" i="0" u="none" strike="noStrike" kern="1200" cap="none" spc="0" normalizeH="0" baseline="0" noProof="0" dirty="0">
                <a:ln>
                  <a:noFill/>
                </a:ln>
                <a:solidFill>
                  <a:srgbClr val="000000"/>
                </a:solidFill>
                <a:effectLst/>
                <a:uLnTx/>
                <a:uFillTx/>
                <a:latin typeface="Arial" charset="0"/>
                <a:ea typeface="ＭＳ Ｐゴシック" charset="0"/>
                <a:cs typeface="+mn-cs"/>
              </a:rPr>
              <a:t>op nutrition labelling </a:t>
            </a:r>
            <a:endParaRPr kumimoji="0" lang="en-GB" sz="10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74" name="TextBox 73">
            <a:extLst>
              <a:ext uri="{FF2B5EF4-FFF2-40B4-BE49-F238E27FC236}">
                <a16:creationId xmlns:a16="http://schemas.microsoft.com/office/drawing/2014/main" id="{1AB3363C-82C2-4F01-89AC-A526BE4FBF56}"/>
              </a:ext>
            </a:extLst>
          </p:cNvPr>
          <p:cNvSpPr txBox="1"/>
          <p:nvPr/>
        </p:nvSpPr>
        <p:spPr>
          <a:xfrm>
            <a:off x="6358161" y="3009346"/>
            <a:ext cx="1149674" cy="246221"/>
          </a:xfrm>
          <a:prstGeom prst="rect">
            <a:avLst/>
          </a:prstGeom>
          <a:solidFill>
            <a:srgbClr val="00B050"/>
          </a:solidFill>
          <a:ln>
            <a:solidFill>
              <a:srgbClr val="92D050"/>
            </a:solidFill>
          </a:ln>
        </p:spPr>
        <p:txBody>
          <a:bodyPr wrap="non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charset="0"/>
                <a:ea typeface="ＭＳ Ｐゴシック" charset="0"/>
                <a:cs typeface="+mn-cs"/>
              </a:rPr>
              <a:t>Origin labelling </a:t>
            </a:r>
            <a:endParaRPr kumimoji="0" lang="en-GB" sz="10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cxnSp>
        <p:nvCxnSpPr>
          <p:cNvPr id="75" name="Straight Connector 74">
            <a:extLst>
              <a:ext uri="{FF2B5EF4-FFF2-40B4-BE49-F238E27FC236}">
                <a16:creationId xmlns:a16="http://schemas.microsoft.com/office/drawing/2014/main" id="{B0FF730C-09DF-4115-BC98-5E845958B44C}"/>
              </a:ext>
            </a:extLst>
          </p:cNvPr>
          <p:cNvCxnSpPr/>
          <p:nvPr/>
        </p:nvCxnSpPr>
        <p:spPr>
          <a:xfrm>
            <a:off x="5311184" y="124610"/>
            <a:ext cx="9069" cy="673815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54B45A5D-FE9B-43CA-ADDF-02E1298EE45D}"/>
              </a:ext>
            </a:extLst>
          </p:cNvPr>
          <p:cNvSpPr txBox="1"/>
          <p:nvPr/>
        </p:nvSpPr>
        <p:spPr>
          <a:xfrm>
            <a:off x="5293680" y="3713314"/>
            <a:ext cx="1023369" cy="646331"/>
          </a:xfrm>
          <a:prstGeom prst="rect">
            <a:avLst/>
          </a:prstGeom>
          <a:solidFill>
            <a:srgbClr val="92D050"/>
          </a:solidFill>
          <a:ln>
            <a:solidFill>
              <a:srgbClr val="00B0F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BE" sz="900" b="0" i="0" u="none" strike="noStrike" kern="1200" cap="none" spc="0" normalizeH="0" baseline="0" noProof="0" dirty="0">
                <a:ln>
                  <a:noFill/>
                </a:ln>
                <a:solidFill>
                  <a:srgbClr val="000000"/>
                </a:solidFill>
                <a:effectLst/>
                <a:uLnTx/>
                <a:uFillTx/>
                <a:latin typeface="Arial" charset="0"/>
                <a:ea typeface="ＭＳ Ｐゴシック" charset="0"/>
                <a:cs typeface="+mn-cs"/>
              </a:rPr>
              <a:t>Proposal on</a:t>
            </a: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 deforestation</a:t>
            </a:r>
            <a:r>
              <a:rPr kumimoji="0" lang="en-BE" sz="9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BE" sz="900" b="0" i="0" u="none" strike="noStrike" kern="1200" cap="none" spc="0" normalizeH="0" baseline="0" noProof="0" dirty="0">
                <a:ln>
                  <a:noFill/>
                </a:ln>
                <a:solidFill>
                  <a:srgbClr val="000000"/>
                </a:solidFill>
                <a:effectLst/>
                <a:uLnTx/>
                <a:uFillTx/>
                <a:latin typeface="Arial" charset="0"/>
                <a:ea typeface="ＭＳ Ｐゴシック" charset="0"/>
                <a:cs typeface="+mn-cs"/>
              </a:rPr>
              <a:t>and</a:t>
            </a: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rPr>
              <a:t>forest degradation</a:t>
            </a:r>
            <a:endParaRPr kumimoji="0" lang="en-BE"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77" name="TextBox 76">
            <a:extLst>
              <a:ext uri="{FF2B5EF4-FFF2-40B4-BE49-F238E27FC236}">
                <a16:creationId xmlns:a16="http://schemas.microsoft.com/office/drawing/2014/main" id="{5BE245C4-79D7-4FA7-9DCE-8A90A89D18FC}"/>
              </a:ext>
            </a:extLst>
          </p:cNvPr>
          <p:cNvSpPr txBox="1"/>
          <p:nvPr/>
        </p:nvSpPr>
        <p:spPr>
          <a:xfrm>
            <a:off x="5130161" y="1533987"/>
            <a:ext cx="1564594" cy="369332"/>
          </a:xfrm>
          <a:prstGeom prst="rect">
            <a:avLst/>
          </a:prstGeom>
          <a:solidFill>
            <a:srgbClr val="D0E69A"/>
          </a:solidFill>
          <a:ln>
            <a:solidFill>
              <a:srgbClr val="FFDDDD"/>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Sustainable product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policy framework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proposal </a:t>
            </a:r>
          </a:p>
        </p:txBody>
      </p:sp>
      <p:sp>
        <p:nvSpPr>
          <p:cNvPr id="78" name="TextBox 77">
            <a:extLst>
              <a:ext uri="{FF2B5EF4-FFF2-40B4-BE49-F238E27FC236}">
                <a16:creationId xmlns:a16="http://schemas.microsoft.com/office/drawing/2014/main" id="{0079CEE2-61BB-44DD-B803-023E579587B0}"/>
              </a:ext>
            </a:extLst>
          </p:cNvPr>
          <p:cNvSpPr txBox="1"/>
          <p:nvPr/>
        </p:nvSpPr>
        <p:spPr>
          <a:xfrm>
            <a:off x="6209925" y="896862"/>
            <a:ext cx="1599861" cy="400110"/>
          </a:xfrm>
          <a:prstGeom prst="rect">
            <a:avLst/>
          </a:prstGeom>
          <a:solidFill>
            <a:srgbClr val="00B050"/>
          </a:solidFill>
          <a:ln>
            <a:solidFill>
              <a:srgbClr val="FFFF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charset="0"/>
                <a:ea typeface="ＭＳ Ｐゴシック" charset="0"/>
                <a:cs typeface="+mn-cs"/>
              </a:rPr>
              <a:t>Legislative proposal on </a:t>
            </a:r>
            <a:r>
              <a:rPr kumimoji="0" lang="en-GB" sz="1000" b="1" i="0" u="none" strike="noStrike" kern="1200" cap="none" spc="0" normalizeH="0" baseline="0" noProof="0" dirty="0">
                <a:ln>
                  <a:noFill/>
                </a:ln>
                <a:solidFill>
                  <a:srgbClr val="000000"/>
                </a:solidFill>
                <a:effectLst/>
                <a:uLnTx/>
                <a:uFillTx/>
                <a:latin typeface="Arial" charset="0"/>
                <a:ea typeface="ＭＳ Ｐゴシック" charset="0"/>
                <a:cs typeface="+mn-cs"/>
              </a:rPr>
              <a:t>green claims </a:t>
            </a:r>
          </a:p>
        </p:txBody>
      </p:sp>
      <p:sp>
        <p:nvSpPr>
          <p:cNvPr id="79" name="TextBox 78">
            <a:extLst>
              <a:ext uri="{FF2B5EF4-FFF2-40B4-BE49-F238E27FC236}">
                <a16:creationId xmlns:a16="http://schemas.microsoft.com/office/drawing/2014/main" id="{6A546FC9-CAFC-471F-9EF5-E30FCE852218}"/>
              </a:ext>
            </a:extLst>
          </p:cNvPr>
          <p:cNvSpPr txBox="1"/>
          <p:nvPr/>
        </p:nvSpPr>
        <p:spPr>
          <a:xfrm>
            <a:off x="5122084" y="1294363"/>
            <a:ext cx="3083150" cy="230832"/>
          </a:xfrm>
          <a:prstGeom prst="rect">
            <a:avLst/>
          </a:prstGeom>
          <a:solidFill>
            <a:srgbClr val="B9D969"/>
          </a:solidFill>
          <a:ln>
            <a:solidFill>
              <a:srgbClr val="FFC0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Legislative proposal on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essential requirements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(PPWD) </a:t>
            </a:r>
          </a:p>
        </p:txBody>
      </p:sp>
      <p:sp>
        <p:nvSpPr>
          <p:cNvPr id="80" name="TextBox 79">
            <a:extLst>
              <a:ext uri="{FF2B5EF4-FFF2-40B4-BE49-F238E27FC236}">
                <a16:creationId xmlns:a16="http://schemas.microsoft.com/office/drawing/2014/main" id="{5AB796A4-2A80-49E8-ADF8-6F345926F557}"/>
              </a:ext>
            </a:extLst>
          </p:cNvPr>
          <p:cNvSpPr txBox="1"/>
          <p:nvPr/>
        </p:nvSpPr>
        <p:spPr>
          <a:xfrm>
            <a:off x="6177292" y="3739204"/>
            <a:ext cx="958024" cy="646331"/>
          </a:xfrm>
          <a:prstGeom prst="rect">
            <a:avLst/>
          </a:prstGeom>
          <a:solidFill>
            <a:srgbClr val="E1EFBF"/>
          </a:solidFill>
          <a:ln>
            <a:solidFill>
              <a:srgbClr val="004A82"/>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Criteria for sustainable food procurement </a:t>
            </a: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1" name="TextBox 80">
            <a:extLst>
              <a:ext uri="{FF2B5EF4-FFF2-40B4-BE49-F238E27FC236}">
                <a16:creationId xmlns:a16="http://schemas.microsoft.com/office/drawing/2014/main" id="{CA313260-5E63-47B6-AE90-A0564F70465B}"/>
              </a:ext>
            </a:extLst>
          </p:cNvPr>
          <p:cNvSpPr txBox="1"/>
          <p:nvPr/>
        </p:nvSpPr>
        <p:spPr>
          <a:xfrm>
            <a:off x="5265869" y="4454389"/>
            <a:ext cx="1032522" cy="246221"/>
          </a:xfrm>
          <a:prstGeom prst="rect">
            <a:avLst/>
          </a:prstGeom>
          <a:solidFill>
            <a:srgbClr val="D0E69A"/>
          </a:solidFill>
          <a:ln>
            <a:solidFill>
              <a:srgbClr val="FFDDDD"/>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mn-cs"/>
              </a:rPr>
              <a:t>Due diligence</a:t>
            </a:r>
          </a:p>
        </p:txBody>
      </p:sp>
      <p:sp>
        <p:nvSpPr>
          <p:cNvPr id="82" name="TextBox 81">
            <a:extLst>
              <a:ext uri="{FF2B5EF4-FFF2-40B4-BE49-F238E27FC236}">
                <a16:creationId xmlns:a16="http://schemas.microsoft.com/office/drawing/2014/main" id="{997A387E-853C-445F-BA12-A93D06C8820C}"/>
              </a:ext>
            </a:extLst>
          </p:cNvPr>
          <p:cNvSpPr txBox="1"/>
          <p:nvPr/>
        </p:nvSpPr>
        <p:spPr>
          <a:xfrm>
            <a:off x="6228971" y="4433265"/>
            <a:ext cx="1315895" cy="507831"/>
          </a:xfrm>
          <a:prstGeom prst="rect">
            <a:avLst/>
          </a:prstGeom>
          <a:solidFill>
            <a:srgbClr val="98C23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525252">
                    <a:lumMod val="50000"/>
                  </a:srgbClr>
                </a:solidFill>
                <a:effectLst/>
                <a:uLnTx/>
                <a:uFillTx/>
                <a:latin typeface="Segoe UI"/>
                <a:ea typeface="+mn-ea"/>
                <a:cs typeface="+mn-cs"/>
              </a:rPr>
              <a:t>Standards to describe biodiversity </a:t>
            </a:r>
            <a:r>
              <a:rPr kumimoji="0" lang="en-GB" sz="900" b="0" i="0" u="none" strike="noStrike" kern="1200" cap="none" spc="0" normalizeH="0" baseline="0" noProof="0" dirty="0">
                <a:ln>
                  <a:noFill/>
                </a:ln>
                <a:solidFill>
                  <a:srgbClr val="525252">
                    <a:lumMod val="50000"/>
                  </a:srgbClr>
                </a:solidFill>
                <a:effectLst/>
                <a:uLnTx/>
                <a:uFillTx/>
                <a:latin typeface="Segoe UI"/>
                <a:ea typeface="+mn-ea"/>
                <a:cs typeface="+mn-cs"/>
              </a:rPr>
              <a:t>measuring the PEF</a:t>
            </a:r>
          </a:p>
        </p:txBody>
      </p:sp>
      <p:sp>
        <p:nvSpPr>
          <p:cNvPr id="83" name="TextBox 82">
            <a:extLst>
              <a:ext uri="{FF2B5EF4-FFF2-40B4-BE49-F238E27FC236}">
                <a16:creationId xmlns:a16="http://schemas.microsoft.com/office/drawing/2014/main" id="{E5E9F51D-EEB9-4D90-80FB-DA250807F974}"/>
              </a:ext>
            </a:extLst>
          </p:cNvPr>
          <p:cNvSpPr txBox="1"/>
          <p:nvPr/>
        </p:nvSpPr>
        <p:spPr>
          <a:xfrm>
            <a:off x="8249245" y="1909722"/>
            <a:ext cx="1084700" cy="646331"/>
          </a:xfrm>
          <a:prstGeom prst="rect">
            <a:avLst/>
          </a:prstGeom>
          <a:solidFill>
            <a:srgbClr val="92D050"/>
          </a:solid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Proposal for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EU-level targets for food waste reduction </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9" name="Multiplication Sign 88">
            <a:extLst>
              <a:ext uri="{FF2B5EF4-FFF2-40B4-BE49-F238E27FC236}">
                <a16:creationId xmlns:a16="http://schemas.microsoft.com/office/drawing/2014/main" id="{2DF61B98-0100-42CC-ADD1-A5CB6FE6C35C}"/>
              </a:ext>
            </a:extLst>
          </p:cNvPr>
          <p:cNvSpPr/>
          <p:nvPr/>
        </p:nvSpPr>
        <p:spPr>
          <a:xfrm>
            <a:off x="8181013" y="2493139"/>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90" name="Multiplication Sign 89">
            <a:extLst>
              <a:ext uri="{FF2B5EF4-FFF2-40B4-BE49-F238E27FC236}">
                <a16:creationId xmlns:a16="http://schemas.microsoft.com/office/drawing/2014/main" id="{84069390-A7AC-4A65-B47A-CF9118D0104D}"/>
              </a:ext>
            </a:extLst>
          </p:cNvPr>
          <p:cNvSpPr/>
          <p:nvPr/>
        </p:nvSpPr>
        <p:spPr>
          <a:xfrm>
            <a:off x="7319591" y="2848615"/>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91" name="Multiplication Sign 90">
            <a:extLst>
              <a:ext uri="{FF2B5EF4-FFF2-40B4-BE49-F238E27FC236}">
                <a16:creationId xmlns:a16="http://schemas.microsoft.com/office/drawing/2014/main" id="{93E23273-26CA-432C-81F2-9CA270264B4F}"/>
              </a:ext>
            </a:extLst>
          </p:cNvPr>
          <p:cNvSpPr/>
          <p:nvPr/>
        </p:nvSpPr>
        <p:spPr>
          <a:xfrm>
            <a:off x="7219259" y="2663560"/>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501FBA77-4A54-4551-BD17-70CF45AC25C6}"/>
              </a:ext>
            </a:extLst>
          </p:cNvPr>
          <p:cNvSpPr txBox="1"/>
          <p:nvPr/>
        </p:nvSpPr>
        <p:spPr>
          <a:xfrm>
            <a:off x="4732558" y="5168165"/>
            <a:ext cx="1992714" cy="230832"/>
          </a:xfrm>
          <a:prstGeom prst="rect">
            <a:avLst/>
          </a:prstGeom>
          <a:solidFill>
            <a:srgbClr val="00B050"/>
          </a:solidFill>
          <a:ln>
            <a:solidFill>
              <a:srgbClr val="FCD8DE"/>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BE" sz="900" b="1" i="0" u="none" strike="noStrike" kern="1200" cap="none" spc="0" normalizeH="0" baseline="0" noProof="0" dirty="0">
                <a:ln>
                  <a:noFill/>
                </a:ln>
                <a:solidFill>
                  <a:srgbClr val="000000"/>
                </a:solidFill>
                <a:effectLst/>
                <a:uLnTx/>
                <a:uFillTx/>
                <a:latin typeface="Arial" charset="0"/>
                <a:ea typeface="ＭＳ Ｐゴシック" charset="0"/>
                <a:cs typeface="+mn-cs"/>
              </a:rPr>
              <a:t>Fit for 55 package</a:t>
            </a:r>
            <a:endPar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2" name="TextBox 11">
            <a:extLst>
              <a:ext uri="{FF2B5EF4-FFF2-40B4-BE49-F238E27FC236}">
                <a16:creationId xmlns:a16="http://schemas.microsoft.com/office/drawing/2014/main" id="{A762D4C5-F125-469F-89A9-2BFA20437AC9}"/>
              </a:ext>
            </a:extLst>
          </p:cNvPr>
          <p:cNvSpPr txBox="1"/>
          <p:nvPr/>
        </p:nvSpPr>
        <p:spPr>
          <a:xfrm>
            <a:off x="4454764" y="6406586"/>
            <a:ext cx="5026211" cy="369332"/>
          </a:xfrm>
          <a:prstGeom prst="rect">
            <a:avLst/>
          </a:prstGeom>
          <a:solidFill>
            <a:srgbClr val="51AAE9"/>
          </a:solidFill>
          <a:ln>
            <a:solidFill>
              <a:srgbClr val="777777"/>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Legislative initiatives to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enhance cooperation of primary producers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to support their position in the food chain </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9" name="TextBox 18">
            <a:extLst>
              <a:ext uri="{FF2B5EF4-FFF2-40B4-BE49-F238E27FC236}">
                <a16:creationId xmlns:a16="http://schemas.microsoft.com/office/drawing/2014/main" id="{FB7CB2DD-BEFE-4492-9DFA-3EBB2D56C2C9}"/>
              </a:ext>
            </a:extLst>
          </p:cNvPr>
          <p:cNvSpPr txBox="1"/>
          <p:nvPr/>
        </p:nvSpPr>
        <p:spPr>
          <a:xfrm>
            <a:off x="7040308" y="3738244"/>
            <a:ext cx="1661669" cy="369332"/>
          </a:xfrm>
          <a:prstGeom prst="rect">
            <a:avLst/>
          </a:prstGeom>
          <a:solidFill>
            <a:srgbClr val="E1EFBF"/>
          </a:solidFill>
          <a:ln>
            <a:solidFill>
              <a:srgbClr val="FFFF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Revision of </a:t>
            </a:r>
            <a:r>
              <a:rPr kumimoji="0" lang="en-US" sz="900" b="1" i="0" u="none" strike="noStrike" kern="1200" cap="none" spc="0" normalizeH="0" baseline="0" noProof="0" dirty="0">
                <a:ln>
                  <a:noFill/>
                </a:ln>
                <a:solidFill>
                  <a:srgbClr val="000000"/>
                </a:solidFill>
                <a:effectLst/>
                <a:uLnTx/>
                <a:uFillTx/>
                <a:latin typeface="Arial" charset="0"/>
                <a:ea typeface="ＭＳ Ｐゴシック" charset="0"/>
                <a:cs typeface="+mn-cs"/>
              </a:rPr>
              <a:t>Food Contact Materials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cs typeface="+mn-cs"/>
              </a:rPr>
              <a:t>legislation </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8" name="TextBox 17">
            <a:extLst>
              <a:ext uri="{FF2B5EF4-FFF2-40B4-BE49-F238E27FC236}">
                <a16:creationId xmlns:a16="http://schemas.microsoft.com/office/drawing/2014/main" id="{C5CD4943-B081-4BEA-B5C2-075A879EC27E}"/>
              </a:ext>
            </a:extLst>
          </p:cNvPr>
          <p:cNvSpPr txBox="1"/>
          <p:nvPr/>
        </p:nvSpPr>
        <p:spPr>
          <a:xfrm>
            <a:off x="8532608" y="3321639"/>
            <a:ext cx="1058325" cy="553998"/>
          </a:xfrm>
          <a:prstGeom prst="rect">
            <a:avLst/>
          </a:prstGeom>
          <a:solidFill>
            <a:srgbClr val="00B0F0"/>
          </a:solidFill>
          <a:ln>
            <a:solidFill>
              <a:srgbClr val="7030A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Review of the </a:t>
            </a: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mn-cs"/>
              </a:rPr>
              <a:t>EU School Food Scheme</a:t>
            </a:r>
            <a:endParaRPr kumimoji="0" lang="en-GB" sz="10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8" name="TextBox 37">
            <a:extLst>
              <a:ext uri="{FF2B5EF4-FFF2-40B4-BE49-F238E27FC236}">
                <a16:creationId xmlns:a16="http://schemas.microsoft.com/office/drawing/2014/main" id="{D76CC42B-DAB9-4035-A07A-5080B7EC2995}"/>
              </a:ext>
            </a:extLst>
          </p:cNvPr>
          <p:cNvSpPr txBox="1"/>
          <p:nvPr/>
        </p:nvSpPr>
        <p:spPr>
          <a:xfrm>
            <a:off x="8554309" y="3876184"/>
            <a:ext cx="958024" cy="861774"/>
          </a:xfrm>
          <a:prstGeom prst="rect">
            <a:avLst/>
          </a:prstGeom>
          <a:solidFill>
            <a:srgbClr val="FFDEBD"/>
          </a:solidFill>
          <a:ln>
            <a:solidFill>
              <a:srgbClr val="6A9A33"/>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Evaluation and revision </a:t>
            </a: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mn-cs"/>
              </a:rPr>
              <a:t>animal welfare legislation </a:t>
            </a:r>
            <a:endParaRPr kumimoji="0" lang="en-GB" sz="10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92" name="TextBox 91">
            <a:extLst>
              <a:ext uri="{FF2B5EF4-FFF2-40B4-BE49-F238E27FC236}">
                <a16:creationId xmlns:a16="http://schemas.microsoft.com/office/drawing/2014/main" id="{2F3FF627-D506-441A-A4B5-9E51A8D83908}"/>
              </a:ext>
            </a:extLst>
          </p:cNvPr>
          <p:cNvSpPr txBox="1"/>
          <p:nvPr/>
        </p:nvSpPr>
        <p:spPr>
          <a:xfrm rot="19964655">
            <a:off x="297361" y="327615"/>
            <a:ext cx="1512168" cy="803297"/>
          </a:xfrm>
          <a:prstGeom prst="rect">
            <a:avLst/>
          </a:prstGeom>
          <a:solidFill>
            <a:schemeClr val="accent5">
              <a:lumMod val="60000"/>
              <a:lumOff val="40000"/>
            </a:schemeClr>
          </a:solidFill>
          <a:ln>
            <a:solidFill>
              <a:schemeClr val="accent5">
                <a:lumMod val="75000"/>
              </a:schemeClr>
            </a:solidFill>
          </a:ln>
        </p:spPr>
        <p:txBody>
          <a:bodyPr wrap="square" rtlCol="0">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GB" sz="1400" b="1" i="0" u="none" strike="noStrike" kern="1200" cap="none" spc="0" normalizeH="0" baseline="0" noProof="0" dirty="0">
                <a:ln>
                  <a:noFill/>
                </a:ln>
                <a:solidFill>
                  <a:schemeClr val="tx1">
                    <a:lumMod val="50000"/>
                  </a:schemeClr>
                </a:solidFill>
                <a:effectLst/>
                <a:uLnTx/>
                <a:uFillTx/>
                <a:latin typeface="Arial" charset="0"/>
                <a:ea typeface="ＭＳ Ｐゴシック" charset="0"/>
                <a:cs typeface="+mn-cs"/>
              </a:rPr>
              <a:t>EDA priorities</a:t>
            </a:r>
          </a:p>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GB" sz="1400" b="1" i="0" u="none" strike="noStrike" kern="1200" cap="none" spc="0" normalizeH="0" baseline="0" noProof="0" dirty="0">
                <a:ln>
                  <a:noFill/>
                </a:ln>
                <a:solidFill>
                  <a:schemeClr val="tx1">
                    <a:lumMod val="50000"/>
                  </a:schemeClr>
                </a:solidFill>
                <a:effectLst/>
                <a:uLnTx/>
                <a:uFillTx/>
                <a:latin typeface="Arial" charset="0"/>
                <a:ea typeface="ＭＳ Ｐゴシック" charset="0"/>
                <a:cs typeface="+mn-cs"/>
              </a:rPr>
              <a:t>on the Green Deal</a:t>
            </a:r>
          </a:p>
        </p:txBody>
      </p:sp>
      <p:sp>
        <p:nvSpPr>
          <p:cNvPr id="65" name="Multiplication Sign 64">
            <a:extLst>
              <a:ext uri="{FF2B5EF4-FFF2-40B4-BE49-F238E27FC236}">
                <a16:creationId xmlns:a16="http://schemas.microsoft.com/office/drawing/2014/main" id="{FCB9B727-7351-4EFA-9CC8-5A95C748E8BF}"/>
              </a:ext>
            </a:extLst>
          </p:cNvPr>
          <p:cNvSpPr/>
          <p:nvPr/>
        </p:nvSpPr>
        <p:spPr>
          <a:xfrm>
            <a:off x="8282067" y="3583837"/>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62" name="Multiplication Sign 61">
            <a:extLst>
              <a:ext uri="{FF2B5EF4-FFF2-40B4-BE49-F238E27FC236}">
                <a16:creationId xmlns:a16="http://schemas.microsoft.com/office/drawing/2014/main" id="{49A0A160-44A7-4BCB-B1F3-A6416F001A19}"/>
              </a:ext>
            </a:extLst>
          </p:cNvPr>
          <p:cNvSpPr/>
          <p:nvPr/>
        </p:nvSpPr>
        <p:spPr>
          <a:xfrm>
            <a:off x="6488177" y="5485334"/>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98" name="Multiplication Sign 97">
            <a:extLst>
              <a:ext uri="{FF2B5EF4-FFF2-40B4-BE49-F238E27FC236}">
                <a16:creationId xmlns:a16="http://schemas.microsoft.com/office/drawing/2014/main" id="{386FB43C-E363-492D-9011-6693B1A8D997}"/>
              </a:ext>
            </a:extLst>
          </p:cNvPr>
          <p:cNvSpPr/>
          <p:nvPr/>
        </p:nvSpPr>
        <p:spPr>
          <a:xfrm>
            <a:off x="9823578" y="5908905"/>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99" name="Multiplication Sign 98">
            <a:extLst>
              <a:ext uri="{FF2B5EF4-FFF2-40B4-BE49-F238E27FC236}">
                <a16:creationId xmlns:a16="http://schemas.microsoft.com/office/drawing/2014/main" id="{962E7A63-162E-41E9-86A3-900DE8A50360}"/>
              </a:ext>
            </a:extLst>
          </p:cNvPr>
          <p:cNvSpPr/>
          <p:nvPr/>
        </p:nvSpPr>
        <p:spPr>
          <a:xfrm>
            <a:off x="9295268" y="3844666"/>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22225">
                <a:solidFill>
                  <a:srgbClr val="00B0F0"/>
                </a:solidFill>
                <a:prstDash val="solid"/>
              </a:ln>
              <a:solidFill>
                <a:srgbClr val="00B0F0">
                  <a:lumMod val="40000"/>
                  <a:lumOff val="60000"/>
                </a:srgbClr>
              </a:solidFill>
              <a:effectLst/>
              <a:uLnTx/>
              <a:uFillTx/>
              <a:latin typeface="Segoe UI"/>
              <a:ea typeface="+mn-ea"/>
              <a:cs typeface="+mn-cs"/>
            </a:endParaRPr>
          </a:p>
        </p:txBody>
      </p:sp>
      <p:pic>
        <p:nvPicPr>
          <p:cNvPr id="50" name="Picture 49">
            <a:extLst>
              <a:ext uri="{FF2B5EF4-FFF2-40B4-BE49-F238E27FC236}">
                <a16:creationId xmlns:a16="http://schemas.microsoft.com/office/drawing/2014/main" id="{D0BE41EB-4096-460E-9D31-342F61010830}"/>
              </a:ext>
            </a:extLst>
          </p:cNvPr>
          <p:cNvPicPr>
            <a:picLocks noChangeAspect="1"/>
          </p:cNvPicPr>
          <p:nvPr/>
        </p:nvPicPr>
        <p:blipFill>
          <a:blip r:embed="rId7"/>
          <a:stretch>
            <a:fillRect/>
          </a:stretch>
        </p:blipFill>
        <p:spPr>
          <a:xfrm>
            <a:off x="6009529" y="3679247"/>
            <a:ext cx="225572" cy="225572"/>
          </a:xfrm>
          <a:prstGeom prst="rect">
            <a:avLst/>
          </a:prstGeom>
        </p:spPr>
      </p:pic>
      <p:sp>
        <p:nvSpPr>
          <p:cNvPr id="103" name="Multiplication Sign 102">
            <a:extLst>
              <a:ext uri="{FF2B5EF4-FFF2-40B4-BE49-F238E27FC236}">
                <a16:creationId xmlns:a16="http://schemas.microsoft.com/office/drawing/2014/main" id="{DDF09203-8D61-4941-B5A7-1BF30D27EAE1}"/>
              </a:ext>
            </a:extLst>
          </p:cNvPr>
          <p:cNvSpPr/>
          <p:nvPr/>
        </p:nvSpPr>
        <p:spPr>
          <a:xfrm>
            <a:off x="7493173" y="1061165"/>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106" name="TextBox 105">
            <a:extLst>
              <a:ext uri="{FF2B5EF4-FFF2-40B4-BE49-F238E27FC236}">
                <a16:creationId xmlns:a16="http://schemas.microsoft.com/office/drawing/2014/main" id="{E59E4E4C-E1AF-4BB4-9094-66217916DE8E}"/>
              </a:ext>
            </a:extLst>
          </p:cNvPr>
          <p:cNvSpPr txBox="1"/>
          <p:nvPr/>
        </p:nvSpPr>
        <p:spPr>
          <a:xfrm>
            <a:off x="5360064" y="878899"/>
            <a:ext cx="831833" cy="400110"/>
          </a:xfrm>
          <a:prstGeom prst="rect">
            <a:avLst/>
          </a:prstGeom>
          <a:solidFill>
            <a:srgbClr val="B9D969"/>
          </a:solidFill>
          <a:ln>
            <a:solidFill>
              <a:srgbClr val="FFFF00"/>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BE" sz="1000" b="0" i="0" u="none" strike="noStrike" kern="1200" cap="none" spc="0" normalizeH="0" baseline="0" noProof="0" dirty="0">
                <a:ln>
                  <a:noFill/>
                </a:ln>
                <a:solidFill>
                  <a:srgbClr val="000000"/>
                </a:solidFill>
                <a:effectLst/>
                <a:uLnTx/>
                <a:uFillTx/>
                <a:latin typeface="Arial" charset="0"/>
                <a:ea typeface="ＭＳ Ｐゴシック" charset="0"/>
                <a:cs typeface="+mn-cs"/>
              </a:rPr>
              <a:t>EU </a:t>
            </a:r>
            <a:r>
              <a:rPr kumimoji="0" lang="en-BE" sz="1000" b="1" i="0" u="none" strike="noStrike" kern="1200" cap="none" spc="0" normalizeH="0" baseline="0" noProof="0" dirty="0">
                <a:ln>
                  <a:noFill/>
                </a:ln>
                <a:solidFill>
                  <a:srgbClr val="000000"/>
                </a:solidFill>
                <a:effectLst/>
                <a:uLnTx/>
                <a:uFillTx/>
                <a:latin typeface="Arial" charset="0"/>
                <a:ea typeface="ＭＳ Ｐゴシック" charset="0"/>
                <a:cs typeface="+mn-cs"/>
              </a:rPr>
              <a:t>Soil strategy</a:t>
            </a:r>
            <a:endParaRPr kumimoji="0" lang="en-GB" sz="10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09" name="Multiplication Sign 108">
            <a:extLst>
              <a:ext uri="{FF2B5EF4-FFF2-40B4-BE49-F238E27FC236}">
                <a16:creationId xmlns:a16="http://schemas.microsoft.com/office/drawing/2014/main" id="{1B4624DE-DBC5-40DF-9E3B-2EA0D1999E9C}"/>
              </a:ext>
            </a:extLst>
          </p:cNvPr>
          <p:cNvSpPr/>
          <p:nvPr/>
        </p:nvSpPr>
        <p:spPr>
          <a:xfrm>
            <a:off x="5884847" y="884600"/>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110" name="Multiplication Sign 109">
            <a:extLst>
              <a:ext uri="{FF2B5EF4-FFF2-40B4-BE49-F238E27FC236}">
                <a16:creationId xmlns:a16="http://schemas.microsoft.com/office/drawing/2014/main" id="{67E20253-58AB-4D10-8BD7-1B7328F9B934}"/>
              </a:ext>
            </a:extLst>
          </p:cNvPr>
          <p:cNvSpPr/>
          <p:nvPr/>
        </p:nvSpPr>
        <p:spPr>
          <a:xfrm>
            <a:off x="4469541" y="5321626"/>
            <a:ext cx="285417" cy="285053"/>
          </a:xfrm>
          <a:prstGeom prst="mathMultiply">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111" name="Multiplication Sign 110">
            <a:extLst>
              <a:ext uri="{FF2B5EF4-FFF2-40B4-BE49-F238E27FC236}">
                <a16:creationId xmlns:a16="http://schemas.microsoft.com/office/drawing/2014/main" id="{8404A894-2CC5-407A-BA3D-904305D34146}"/>
              </a:ext>
            </a:extLst>
          </p:cNvPr>
          <p:cNvSpPr/>
          <p:nvPr/>
        </p:nvSpPr>
        <p:spPr>
          <a:xfrm>
            <a:off x="6418914" y="5121824"/>
            <a:ext cx="285417" cy="285053"/>
          </a:xfrm>
          <a:prstGeom prst="mathMultiply">
            <a:avLst/>
          </a:prstGeom>
          <a:solidFill>
            <a:schemeClr val="bg1"/>
          </a:solidFill>
          <a:ln>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w="22225">
                <a:solidFill>
                  <a:srgbClr val="00B0F0"/>
                </a:solidFill>
                <a:prstDash val="solid"/>
              </a:ln>
              <a:solidFill>
                <a:srgbClr val="00B0F0">
                  <a:lumMod val="40000"/>
                  <a:lumOff val="60000"/>
                </a:srgbClr>
              </a:solidFill>
              <a:effectLst/>
              <a:uLnTx/>
              <a:uFillTx/>
              <a:latin typeface="Segoe UI"/>
              <a:ea typeface="+mn-ea"/>
              <a:cs typeface="+mn-cs"/>
            </a:endParaRPr>
          </a:p>
        </p:txBody>
      </p:sp>
      <p:sp>
        <p:nvSpPr>
          <p:cNvPr id="112" name="TextBox 111">
            <a:extLst>
              <a:ext uri="{FF2B5EF4-FFF2-40B4-BE49-F238E27FC236}">
                <a16:creationId xmlns:a16="http://schemas.microsoft.com/office/drawing/2014/main" id="{8B254057-6271-421B-BC3D-7A6F6D261792}"/>
              </a:ext>
            </a:extLst>
          </p:cNvPr>
          <p:cNvSpPr txBox="1"/>
          <p:nvPr/>
        </p:nvSpPr>
        <p:spPr>
          <a:xfrm>
            <a:off x="8448130" y="4909176"/>
            <a:ext cx="1515266" cy="369332"/>
          </a:xfrm>
          <a:prstGeom prst="rect">
            <a:avLst/>
          </a:prstGeom>
          <a:solidFill>
            <a:srgbClr val="B9D969"/>
          </a:solidFill>
          <a:ln>
            <a:solidFill>
              <a:srgbClr val="FFD03B"/>
            </a:solidFill>
          </a:ln>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BE" sz="900" b="0" i="0" u="none" strike="noStrike" kern="1200" cap="none" spc="0" normalizeH="0" baseline="0" noProof="0" dirty="0">
                <a:ln>
                  <a:noFill/>
                </a:ln>
                <a:solidFill>
                  <a:srgbClr val="000000"/>
                </a:solidFill>
                <a:effectLst/>
                <a:uLnTx/>
                <a:uFillTx/>
                <a:latin typeface="Arial" charset="0"/>
                <a:ea typeface="ＭＳ Ｐゴシック" charset="0"/>
                <a:cs typeface="+mn-cs"/>
              </a:rPr>
              <a:t>Proposal on </a:t>
            </a:r>
            <a:r>
              <a:rPr kumimoji="0" lang="en-BE" sz="900" b="1" i="0" u="none" strike="noStrike" kern="1200" cap="none" spc="0" normalizeH="0" baseline="0" noProof="0" dirty="0">
                <a:ln>
                  <a:noFill/>
                </a:ln>
                <a:solidFill>
                  <a:srgbClr val="000000"/>
                </a:solidFill>
                <a:effectLst/>
                <a:uLnTx/>
                <a:uFillTx/>
                <a:latin typeface="Arial" charset="0"/>
                <a:ea typeface="ＭＳ Ｐゴシック" charset="0"/>
                <a:cs typeface="+mn-cs"/>
              </a:rPr>
              <a:t>certification of carbon removals</a:t>
            </a:r>
            <a:endParaRPr kumimoji="0" lang="en-GB" sz="9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7977730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2">
      <a:dk1>
        <a:srgbClr val="525252"/>
      </a:dk1>
      <a:lt1>
        <a:sysClr val="window" lastClr="FFFFFF"/>
      </a:lt1>
      <a:dk2>
        <a:srgbClr val="44546A"/>
      </a:dk2>
      <a:lt2>
        <a:srgbClr val="E7E6E6"/>
      </a:lt2>
      <a:accent1>
        <a:srgbClr val="008ED3"/>
      </a:accent1>
      <a:accent2>
        <a:srgbClr val="00B0F0"/>
      </a:accent2>
      <a:accent3>
        <a:srgbClr val="525252"/>
      </a:accent3>
      <a:accent4>
        <a:srgbClr val="6A9A33"/>
      </a:accent4>
      <a:accent5>
        <a:srgbClr val="FFC000"/>
      </a:accent5>
      <a:accent6>
        <a:srgbClr val="6036BE"/>
      </a:accent6>
      <a:hlink>
        <a:srgbClr val="00B0F0"/>
      </a:hlink>
      <a:folHlink>
        <a:srgbClr val="00B0F0"/>
      </a:folHlink>
    </a:clrScheme>
    <a:fontScheme name="EDA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11990</TotalTime>
  <Words>2968</Words>
  <Application>Microsoft Office PowerPoint</Application>
  <PresentationFormat>Širokozaslonsko</PresentationFormat>
  <Paragraphs>362</Paragraphs>
  <Slides>65</Slides>
  <Notes>3</Notes>
  <HiddenSlides>1</HiddenSlides>
  <MMClips>0</MMClips>
  <ScaleCrop>false</ScaleCrop>
  <HeadingPairs>
    <vt:vector size="6" baseType="variant">
      <vt:variant>
        <vt:lpstr>Uporabljene pisave</vt:lpstr>
      </vt:variant>
      <vt:variant>
        <vt:i4>12</vt:i4>
      </vt:variant>
      <vt:variant>
        <vt:lpstr>Tema</vt:lpstr>
      </vt:variant>
      <vt:variant>
        <vt:i4>3</vt:i4>
      </vt:variant>
      <vt:variant>
        <vt:lpstr>Naslovi diapozitivov</vt:lpstr>
      </vt:variant>
      <vt:variant>
        <vt:i4>65</vt:i4>
      </vt:variant>
    </vt:vector>
  </HeadingPairs>
  <TitlesOfParts>
    <vt:vector size="80" baseType="lpstr">
      <vt:lpstr>Active</vt:lpstr>
      <vt:lpstr>Arial</vt:lpstr>
      <vt:lpstr>Calibri</vt:lpstr>
      <vt:lpstr>Calibri Light</vt:lpstr>
      <vt:lpstr>Courier New</vt:lpstr>
      <vt:lpstr>Lucida Grande</vt:lpstr>
      <vt:lpstr>Segoe UI</vt:lpstr>
      <vt:lpstr>Segoe UI Semibold</vt:lpstr>
      <vt:lpstr>Segoe UI Semilight</vt:lpstr>
      <vt:lpstr>Symbol</vt:lpstr>
      <vt:lpstr>Verdana</vt:lpstr>
      <vt:lpstr>Wingdings</vt:lpstr>
      <vt:lpstr>Office Theme</vt:lpstr>
      <vt:lpstr>1_Office Theme</vt:lpstr>
      <vt:lpstr>2_Office Theme</vt:lpstr>
      <vt:lpstr>The European Green Deal and the EU dairy sector</vt:lpstr>
      <vt:lpstr>PowerPointova predstavitev</vt:lpstr>
      <vt:lpstr>What is the new EU Green Deal?</vt:lpstr>
      <vt:lpstr>PowerPointova predstavitev</vt:lpstr>
      <vt:lpstr>EDA - European Dairy Association </vt:lpstr>
      <vt:lpstr>PowerPointova predstavitev</vt:lpstr>
      <vt:lpstr>The EU Commission’s ‘Green Deal’</vt:lpstr>
      <vt:lpstr>PowerPointova predstavitev</vt:lpstr>
      <vt:lpstr>PowerPointova predstavitev</vt:lpstr>
      <vt:lpstr>PowerPointova predstavitev</vt:lpstr>
      <vt:lpstr>2030  Targets for sustainable food production &amp; biodiversity</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Evolution of a sector</vt:lpstr>
      <vt:lpstr>Key challenges ahead</vt:lpstr>
      <vt:lpstr>Key challenges ahead</vt:lpstr>
      <vt:lpstr>Livestock sustainability</vt:lpstr>
      <vt:lpstr>Livestock positive externalities</vt:lpstr>
      <vt:lpstr>PowerPointova predstavitev</vt:lpstr>
      <vt:lpstr>Livestock in economic terms</vt:lpstr>
      <vt:lpstr>Possible CAP support for concrete examples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The new EU Organic Regulation </vt:lpstr>
      <vt:lpstr>Organic </vt:lpstr>
      <vt:lpstr>PowerPointova predstavitev</vt:lpstr>
      <vt:lpstr>PowerPointova predstavitev</vt:lpstr>
      <vt:lpstr>PowerPointova predstavitev</vt:lpstr>
      <vt:lpstr>PowerPointova predstavitev</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Léa VITALI</dc:creator>
  <cp:lastModifiedBy>Barbara Rupnik</cp:lastModifiedBy>
  <cp:revision>60</cp:revision>
  <dcterms:created xsi:type="dcterms:W3CDTF">2020-12-06T09:06:13Z</dcterms:created>
  <dcterms:modified xsi:type="dcterms:W3CDTF">2021-10-13T05:31:52Z</dcterms:modified>
</cp:coreProperties>
</file>